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  <p:sldMasterId id="2147483924" r:id="rId2"/>
  </p:sldMasterIdLst>
  <p:notesMasterIdLst>
    <p:notesMasterId r:id="rId63"/>
  </p:notesMasterIdLst>
  <p:sldIdLst>
    <p:sldId id="279" r:id="rId3"/>
    <p:sldId id="326" r:id="rId4"/>
    <p:sldId id="327" r:id="rId5"/>
    <p:sldId id="329" r:id="rId6"/>
    <p:sldId id="328" r:id="rId7"/>
    <p:sldId id="256" r:id="rId8"/>
    <p:sldId id="257" r:id="rId9"/>
    <p:sldId id="258" r:id="rId10"/>
    <p:sldId id="259" r:id="rId11"/>
    <p:sldId id="260" r:id="rId12"/>
    <p:sldId id="261" r:id="rId13"/>
    <p:sldId id="269" r:id="rId14"/>
    <p:sldId id="262" r:id="rId15"/>
    <p:sldId id="263" r:id="rId16"/>
    <p:sldId id="270" r:id="rId17"/>
    <p:sldId id="266" r:id="rId18"/>
    <p:sldId id="267" r:id="rId19"/>
    <p:sldId id="282" r:id="rId20"/>
    <p:sldId id="277" r:id="rId21"/>
    <p:sldId id="273" r:id="rId22"/>
    <p:sldId id="272" r:id="rId23"/>
    <p:sldId id="341" r:id="rId24"/>
    <p:sldId id="286" r:id="rId25"/>
    <p:sldId id="289" r:id="rId26"/>
    <p:sldId id="343" r:id="rId27"/>
    <p:sldId id="287" r:id="rId28"/>
    <p:sldId id="288" r:id="rId29"/>
    <p:sldId id="342" r:id="rId30"/>
    <p:sldId id="284" r:id="rId31"/>
    <p:sldId id="283" r:id="rId32"/>
    <p:sldId id="344" r:id="rId33"/>
    <p:sldId id="295" r:id="rId34"/>
    <p:sldId id="296" r:id="rId35"/>
    <p:sldId id="345" r:id="rId36"/>
    <p:sldId id="298" r:id="rId37"/>
    <p:sldId id="299" r:id="rId38"/>
    <p:sldId id="346" r:id="rId39"/>
    <p:sldId id="301" r:id="rId40"/>
    <p:sldId id="302" r:id="rId41"/>
    <p:sldId id="347" r:id="rId42"/>
    <p:sldId id="304" r:id="rId43"/>
    <p:sldId id="305" r:id="rId44"/>
    <p:sldId id="348" r:id="rId45"/>
    <p:sldId id="307" r:id="rId46"/>
    <p:sldId id="308" r:id="rId47"/>
    <p:sldId id="349" r:id="rId48"/>
    <p:sldId id="310" r:id="rId49"/>
    <p:sldId id="311" r:id="rId50"/>
    <p:sldId id="350" r:id="rId51"/>
    <p:sldId id="313" r:id="rId52"/>
    <p:sldId id="314" r:id="rId53"/>
    <p:sldId id="351" r:id="rId54"/>
    <p:sldId id="316" r:id="rId55"/>
    <p:sldId id="317" r:id="rId56"/>
    <p:sldId id="320" r:id="rId57"/>
    <p:sldId id="318" r:id="rId58"/>
    <p:sldId id="321" r:id="rId59"/>
    <p:sldId id="322" r:id="rId60"/>
    <p:sldId id="325" r:id="rId61"/>
    <p:sldId id="324" r:id="rId6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337170D2-52BB-4E97-A894-1F75F2BD2B3E}">
          <p14:sldIdLst>
            <p14:sldId id="279"/>
            <p14:sldId id="326"/>
            <p14:sldId id="327"/>
            <p14:sldId id="329"/>
            <p14:sldId id="328"/>
          </p14:sldIdLst>
        </p14:section>
        <p14:section name="Rapport financier" id="{6E718EF6-3EB1-4234-862F-B1B065E520AB}">
          <p14:sldIdLst>
            <p14:sldId id="256"/>
            <p14:sldId id="257"/>
            <p14:sldId id="258"/>
            <p14:sldId id="259"/>
            <p14:sldId id="260"/>
            <p14:sldId id="261"/>
            <p14:sldId id="269"/>
            <p14:sldId id="262"/>
            <p14:sldId id="263"/>
            <p14:sldId id="270"/>
            <p14:sldId id="266"/>
            <p14:sldId id="267"/>
          </p14:sldIdLst>
        </p14:section>
        <p14:section name="Section sans titre" id="{B4A326DE-AA22-4084-A152-6EA8491853AC}">
          <p14:sldIdLst>
            <p14:sldId id="282"/>
            <p14:sldId id="277"/>
            <p14:sldId id="273"/>
            <p14:sldId id="272"/>
            <p14:sldId id="341"/>
            <p14:sldId id="286"/>
            <p14:sldId id="289"/>
            <p14:sldId id="343"/>
            <p14:sldId id="287"/>
            <p14:sldId id="288"/>
            <p14:sldId id="342"/>
            <p14:sldId id="284"/>
            <p14:sldId id="283"/>
            <p14:sldId id="344"/>
            <p14:sldId id="295"/>
            <p14:sldId id="296"/>
            <p14:sldId id="345"/>
            <p14:sldId id="298"/>
            <p14:sldId id="299"/>
            <p14:sldId id="346"/>
            <p14:sldId id="301"/>
            <p14:sldId id="302"/>
            <p14:sldId id="347"/>
            <p14:sldId id="304"/>
            <p14:sldId id="305"/>
            <p14:sldId id="348"/>
            <p14:sldId id="307"/>
            <p14:sldId id="308"/>
            <p14:sldId id="349"/>
            <p14:sldId id="310"/>
            <p14:sldId id="311"/>
            <p14:sldId id="350"/>
            <p14:sldId id="313"/>
            <p14:sldId id="314"/>
            <p14:sldId id="351"/>
            <p14:sldId id="316"/>
            <p14:sldId id="317"/>
            <p14:sldId id="320"/>
            <p14:sldId id="318"/>
            <p14:sldId id="321"/>
            <p14:sldId id="322"/>
            <p14:sldId id="325"/>
            <p14:sldId id="3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FFFF"/>
    <a:srgbClr val="E23D30"/>
    <a:srgbClr val="CCFF66"/>
    <a:srgbClr val="FF99FF"/>
    <a:srgbClr val="66FF66"/>
    <a:srgbClr val="0000FF"/>
    <a:srgbClr val="FF33CC"/>
    <a:srgbClr val="00FF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95" autoAdjust="0"/>
    <p:restoredTop sz="94728" autoAdjust="0"/>
  </p:normalViewPr>
  <p:slideViewPr>
    <p:cSldViewPr>
      <p:cViewPr varScale="1">
        <p:scale>
          <a:sx n="70" d="100"/>
          <a:sy n="70" d="100"/>
        </p:scale>
        <p:origin x="60" y="7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80E65-CFA9-48EF-A17D-6284980BFDA7}" type="datetimeFigureOut">
              <a:rPr lang="fr-FR" smtClean="0"/>
              <a:t>06/02/2021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0B37E-5E5C-41D6-B39C-E0558BF6C2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013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0B37E-5E5C-41D6-B39C-E0558BF6C2D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848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€ ajouté sur quelques lignes</a:t>
            </a:r>
          </a:p>
          <a:p>
            <a:r>
              <a:rPr lang="fr-FR" dirty="0"/>
              <a:t>Total colonne DIFFERENCE en rouge et négatif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0B37E-5E5C-41D6-B39C-E0558BF6C2D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174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0B37E-5E5C-41D6-B39C-E0558BF6C2D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20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Saison précédente excédent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0B37E-5E5C-41D6-B39C-E0558BF6C2D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994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Remplacé 2019 par 2020</a:t>
            </a:r>
          </a:p>
          <a:p>
            <a:r>
              <a:rPr lang="fr-FR" dirty="0"/>
              <a:t>Question : Situation 2019 (7799,14) + excédent 2020 (1497,88) Solde global 2020 (9297,02) ??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00B37E-5E5C-41D6-B39C-E0558BF6C2D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416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r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Modifiez le style des sous-titres du masque</a:t>
            </a:r>
            <a:endParaRPr kumimoji="0" lang="en-US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15D-0668-43B0-BE01-7F6E73A292CB}" type="datetimeFigureOut">
              <a:rPr lang="fr-FR" smtClean="0"/>
              <a:pPr/>
              <a:t>06/02/2021</a:t>
            </a:fld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DC173FB-82DB-4434-9679-297A874074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1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15D-0668-43B0-BE01-7F6E73A292CB}" type="datetimeFigureOut">
              <a:rPr lang="fr-FR" smtClean="0"/>
              <a:pPr/>
              <a:t>06/02/2021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73FB-82DB-4434-9679-297A874074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1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15D-0668-43B0-BE01-7F6E73A292CB}" type="datetimeFigureOut">
              <a:rPr lang="fr-FR" smtClean="0"/>
              <a:pPr/>
              <a:t>06/02/2021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73FB-82DB-4434-9679-297A874074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1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C2C415D-0668-43B0-BE01-7F6E73A292CB}" type="datetimeFigureOut">
              <a:rPr lang="fr-FR" smtClean="0"/>
              <a:pPr/>
              <a:t>06/02/2021</a:t>
            </a:fld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DC173FB-82DB-4434-9679-297A874074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1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1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15D-0668-43B0-BE01-7F6E73A292CB}" type="datetimeFigureOut">
              <a:rPr lang="fr-FR" smtClean="0"/>
              <a:pPr/>
              <a:t>06/02/2021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73FB-82DB-4434-9679-297A874074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44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1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15D-0668-43B0-BE01-7F6E73A292CB}" type="datetimeFigureOut">
              <a:rPr lang="fr-FR" smtClean="0"/>
              <a:pPr/>
              <a:t>06/02/2021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73FB-82DB-4434-9679-297A874074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18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1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15D-0668-43B0-BE01-7F6E73A292CB}" type="datetimeFigureOut">
              <a:rPr lang="fr-FR" smtClean="0"/>
              <a:pPr/>
              <a:t>06/02/2021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73FB-82DB-4434-9679-297A874074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0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1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15D-0668-43B0-BE01-7F6E73A292CB}" type="datetimeFigureOut">
              <a:rPr lang="fr-FR" smtClean="0"/>
              <a:pPr/>
              <a:t>06/02/2021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73FB-82DB-4434-9679-297A874074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59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1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15D-0668-43B0-BE01-7F6E73A292CB}" type="datetimeFigureOut">
              <a:rPr lang="fr-FR" smtClean="0"/>
              <a:pPr/>
              <a:t>06/02/2021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73FB-82DB-4434-9679-297A874074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85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1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15D-0668-43B0-BE01-7F6E73A292CB}" type="datetimeFigureOut">
              <a:rPr lang="fr-FR" smtClean="0"/>
              <a:pPr/>
              <a:t>06/02/2021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73FB-82DB-4434-9679-297A874074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23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1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15D-0668-43B0-BE01-7F6E73A292CB}" type="datetimeFigureOut">
              <a:rPr lang="fr-FR" smtClean="0"/>
              <a:pPr/>
              <a:t>06/02/2021</a:t>
            </a:fld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73FB-82DB-4434-9679-297A874074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185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1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27" name="Espace réservé du conten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15D-0668-43B0-BE01-7F6E73A292CB}" type="datetimeFigureOut">
              <a:rPr lang="fr-FR" smtClean="0"/>
              <a:pPr/>
              <a:t>06/02/2021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DC173FB-82DB-4434-9679-297A874074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1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15D-0668-43B0-BE01-7F6E73A292CB}" type="datetimeFigureOut">
              <a:rPr lang="fr-FR" smtClean="0"/>
              <a:pPr/>
              <a:t>06/02/2021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73FB-82DB-4434-9679-297A874074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588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1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15D-0668-43B0-BE01-7F6E73A292CB}" type="datetimeFigureOut">
              <a:rPr lang="fr-FR" smtClean="0"/>
              <a:pPr/>
              <a:t>06/02/2021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73FB-82DB-4434-9679-297A874074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636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1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15D-0668-43B0-BE01-7F6E73A292CB}" type="datetimeFigureOut">
              <a:rPr lang="fr-FR" smtClean="0"/>
              <a:pPr/>
              <a:t>06/02/2021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73FB-82DB-4434-9679-297A874074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49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1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15D-0668-43B0-BE01-7F6E73A292CB}" type="datetimeFigureOut">
              <a:rPr lang="fr-FR" smtClean="0"/>
              <a:pPr/>
              <a:t>06/02/2021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73FB-82DB-4434-9679-297A874074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1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15D-0668-43B0-BE01-7F6E73A292CB}" type="datetimeFigureOut">
              <a:rPr lang="fr-FR" smtClean="0"/>
              <a:pPr/>
              <a:t>06/02/2021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73FB-82DB-4434-9679-297A874074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1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8" name="Espace réservé du conten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15D-0668-43B0-BE01-7F6E73A292CB}" type="datetimeFigureOut">
              <a:rPr lang="fr-FR" smtClean="0"/>
              <a:pPr/>
              <a:t>06/02/2021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DC173FB-82DB-4434-9679-297A874074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1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15D-0668-43B0-BE01-7F6E73A292CB}" type="datetimeFigureOut">
              <a:rPr lang="fr-FR" smtClean="0"/>
              <a:pPr/>
              <a:t>06/02/2021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73FB-82DB-4434-9679-297A874074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1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15D-0668-43B0-BE01-7F6E73A292CB}" type="datetimeFigureOut">
              <a:rPr lang="fr-FR" smtClean="0"/>
              <a:pPr/>
              <a:t>06/02/2021</a:t>
            </a:fld>
            <a:endParaRPr lang="fr-FR"/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73FB-82DB-4434-9679-297A874074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1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5" name="Espace réservé de la date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15D-0668-43B0-BE01-7F6E73A292CB}" type="datetimeFigureOut">
              <a:rPr lang="fr-FR" smtClean="0"/>
              <a:pPr/>
              <a:t>06/02/2021</a:t>
            </a:fld>
            <a:endParaRPr lang="fr-FR"/>
          </a:p>
        </p:txBody>
      </p:sp>
      <p:sp>
        <p:nvSpPr>
          <p:cNvPr id="29" name="Espace réservé du pied de pa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73FB-82DB-4434-9679-297A874074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1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415D-0668-43B0-BE01-7F6E73A292CB}" type="datetimeFigureOut">
              <a:rPr lang="fr-FR" smtClean="0"/>
              <a:pPr/>
              <a:t>06/02/2021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73FB-82DB-4434-9679-297A874074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1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Modifiez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C2C415D-0668-43B0-BE01-7F6E73A292CB}" type="datetimeFigureOut">
              <a:rPr lang="fr-FR" smtClean="0"/>
              <a:pPr/>
              <a:t>06/02/2021</a:t>
            </a:fld>
            <a:endParaRPr lang="fr-FR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DC173FB-82DB-4434-9679-297A874074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titr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13" name="cashreg.wav"/>
          </p:stSnd>
        </p:sndAc>
      </p:transition>
    </mc:Choice>
    <mc:Fallback xmlns="">
      <p:transition spd="slow">
        <p:wheel spokes="1"/>
        <p:sndAc>
          <p:stSnd>
            <p:snd r:embed="rId14" name="cashreg.wav"/>
          </p:stSnd>
        </p:sndAc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C2C415D-0668-43B0-BE01-7F6E73A292CB}" type="datetimeFigureOut">
              <a:rPr lang="fr-FR" smtClean="0"/>
              <a:pPr/>
              <a:t>06/02/2021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DC173FB-82DB-4434-9679-297A874074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0200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13" name="cashreg.wav"/>
          </p:stSnd>
        </p:sndAc>
      </p:transition>
    </mc:Choice>
    <mc:Fallback xmlns="">
      <p:transition spd="slow">
        <p:wheel spokes="1"/>
        <p:sndAc>
          <p:stSnd>
            <p:snd r:embed="rId14" name="cashreg.wav"/>
          </p:stSnd>
        </p:sndAc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Accueil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7C41BA-7DAE-4CCB-AE15-AC9900833F2A}"/>
              </a:ext>
            </a:extLst>
          </p:cNvPr>
          <p:cNvSpPr txBox="1"/>
          <p:nvPr/>
        </p:nvSpPr>
        <p:spPr>
          <a:xfrm>
            <a:off x="827023" y="2331485"/>
            <a:ext cx="8245475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4BACC6">
                    <a:lumMod val="5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Club de la Retraite Sportive des Coëvrons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094F56E-EFCA-4871-9D89-2DDE02B553DF}"/>
              </a:ext>
            </a:extLst>
          </p:cNvPr>
          <p:cNvSpPr txBox="1"/>
          <p:nvPr/>
        </p:nvSpPr>
        <p:spPr>
          <a:xfrm>
            <a:off x="449262" y="3248980"/>
            <a:ext cx="8245475" cy="22467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4BACC6">
                    <a:lumMod val="5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Salle des Fêtes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dirty="0">
              <a:solidFill>
                <a:srgbClr val="4BACC6">
                  <a:lumMod val="50000"/>
                </a:srgb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rgbClr val="4BACC6">
                    <a:lumMod val="5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ÉVRON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dirty="0">
              <a:solidFill>
                <a:srgbClr val="4BACC6">
                  <a:lumMod val="50000"/>
                </a:srgb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4BACC6">
                    <a:lumMod val="5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Le 13 octobre 2020</a:t>
            </a:r>
          </a:p>
        </p:txBody>
      </p:sp>
    </p:spTree>
    <p:extLst>
      <p:ext uri="{BB962C8B-B14F-4D97-AF65-F5344CB8AC3E}">
        <p14:creationId xmlns:p14="http://schemas.microsoft.com/office/powerpoint/2010/main" val="266039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15816" y="332656"/>
            <a:ext cx="3240360" cy="548640"/>
          </a:xfr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pPr algn="ctr"/>
            <a:r>
              <a:rPr lang="fr-FR" b="1" i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36DC3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Formation</a:t>
            </a:r>
            <a:endParaRPr lang="fr-FR" b="1" i="1" dirty="0">
              <a:solidFill>
                <a:srgbClr val="36DC36"/>
              </a:solidFill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395536" y="1556792"/>
          <a:ext cx="8352928" cy="432048"/>
        </p:xfrm>
        <a:graphic>
          <a:graphicData uri="http://schemas.openxmlformats.org/drawingml/2006/table">
            <a:tbl>
              <a:tblPr/>
              <a:tblGrid>
                <a:gridCol w="3456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CHARGES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PRODUITS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DIFFERENCE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395536" y="2348880"/>
          <a:ext cx="8352928" cy="11395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PSC 1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113,55 €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fr-FR" sz="18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- 113,55 € 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M 1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172,00 €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- 172,00 € 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F.C.B.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97,00 €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- 97,00 € 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Frais de déplacement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13,30 €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- 13,30 € 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95536" y="3645024"/>
          <a:ext cx="8352928" cy="5040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TOTAUX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395,85 €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fr-FR" sz="2000" b="1" i="1" u="none" strike="noStrike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395,85</a:t>
                      </a:r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3" name="cashreg.wav"/>
          </p:stSnd>
        </p:sndAc>
      </p:transition>
    </mc:Choice>
    <mc:Fallback xmlns="">
      <p:transition spd="slow">
        <p:wheel spokes="1"/>
        <p:sndAc>
          <p:stSnd>
            <p:snd r:embed="rId4" name="cashreg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87724" y="404664"/>
            <a:ext cx="4968552" cy="576064"/>
          </a:xfr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pPr algn="ctr"/>
            <a:r>
              <a:rPr lang="fr-FR" b="1" i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36DC3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Fonctionnement</a:t>
            </a:r>
            <a:endParaRPr lang="fr-FR" b="1" i="1" dirty="0">
              <a:solidFill>
                <a:srgbClr val="36DC36"/>
              </a:solidFill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323528" y="1844824"/>
          <a:ext cx="8568951" cy="432048"/>
        </p:xfrm>
        <a:graphic>
          <a:graphicData uri="http://schemas.openxmlformats.org/drawingml/2006/table">
            <a:tbl>
              <a:tblPr/>
              <a:tblGrid>
                <a:gridCol w="3841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7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67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CHARGES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PRODUITS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DIFFERENCE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323528" y="2636912"/>
          <a:ext cx="8568952" cy="8515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0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Frais postaux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84,48 €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- 84,48 € 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Photocopies (mairie)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110,55 €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- 110,55 € 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Fournitures bureau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157,45 €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1" i="1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fr-FR" sz="1800" b="1" i="1" u="none" strike="noStrike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157,45 €</a:t>
                      </a:r>
                      <a:endParaRPr lang="fr-FR" sz="1800" b="1" i="1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323528" y="4149080"/>
          <a:ext cx="8568952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0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TOTAUX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352,48 €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- 352,48 €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2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537145" y="2852936"/>
            <a:ext cx="4464496" cy="548640"/>
          </a:xfr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>
            <a:normAutofit fontScale="90000"/>
          </a:bodyPr>
          <a:lstStyle/>
          <a:p>
            <a:pPr algn="ctr"/>
            <a:r>
              <a:rPr lang="fr-FR" b="1" i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36DC3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Divers</a:t>
            </a:r>
          </a:p>
        </p:txBody>
      </p:sp>
      <p:graphicFrame>
        <p:nvGraphicFramePr>
          <p:cNvPr id="9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539552" y="1700808"/>
          <a:ext cx="8352928" cy="2838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A.G.</a:t>
                      </a:r>
                      <a:r>
                        <a:rPr lang="fr-FR" sz="1800" b="1" i="1" u="none" strike="noStrike" baseline="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Club du 24/09/2019</a:t>
                      </a:r>
                      <a:endParaRPr lang="fr-FR" sz="1800" b="1" i="1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1 936,99 €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1 750,00 €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- 186,99 €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Espace réservé du contenu 3"/>
          <p:cNvGraphicFramePr>
            <a:graphicFrameLocks/>
          </p:cNvGraphicFramePr>
          <p:nvPr/>
        </p:nvGraphicFramePr>
        <p:xfrm>
          <a:off x="467544" y="4221088"/>
          <a:ext cx="8352928" cy="2838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Médecins sans frontières 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50,00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1" i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- 50,00 € 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467544" y="3717032"/>
          <a:ext cx="8352928" cy="432048"/>
        </p:xfrm>
        <a:graphic>
          <a:graphicData uri="http://schemas.openxmlformats.org/drawingml/2006/table">
            <a:tbl>
              <a:tblPr/>
              <a:tblGrid>
                <a:gridCol w="324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CHARGES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PRODUITS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DIFFERENCE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itre 1"/>
          <p:cNvSpPr txBox="1">
            <a:spLocks/>
          </p:cNvSpPr>
          <p:nvPr/>
        </p:nvSpPr>
        <p:spPr>
          <a:xfrm>
            <a:off x="1925077" y="404664"/>
            <a:ext cx="5688632" cy="63668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1" u="none" strike="noStrike" kern="1200" cap="none" spc="0" normalizeH="0" baseline="0" noProof="0">
                <a:ln w="18000">
                  <a:solidFill>
                    <a:srgbClr val="71685A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36DC3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/>
                <a:ea typeface="+mj-ea"/>
                <a:cs typeface="+mj-cs"/>
              </a:rPr>
              <a:t>A.G. Club</a:t>
            </a:r>
            <a:endParaRPr kumimoji="0" lang="fr-FR" sz="3600" b="1" i="1" u="none" strike="noStrike" kern="1200" cap="none" spc="0" normalizeH="0" baseline="0" noProof="0" dirty="0">
              <a:ln w="18000">
                <a:solidFill>
                  <a:srgbClr val="71685A">
                    <a:satMod val="140000"/>
                  </a:srgbClr>
                </a:solidFill>
                <a:prstDash val="solid"/>
                <a:miter lim="800000"/>
              </a:ln>
              <a:solidFill>
                <a:srgbClr val="36DC3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entury Gothic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047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2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764704"/>
            <a:ext cx="5688632" cy="648072"/>
          </a:xfrm>
          <a:solidFill>
            <a:srgbClr val="FFFF00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>
            <a:noAutofit/>
          </a:bodyPr>
          <a:lstStyle/>
          <a:p>
            <a:pPr algn="ctr"/>
            <a:r>
              <a:rPr lang="fr-FR" sz="3600" b="1" i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Subventions</a:t>
            </a:r>
            <a:r>
              <a:rPr lang="fr-FR" sz="3600" b="1" i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36DC3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1691680" y="3429000"/>
            <a:ext cx="6048672" cy="648072"/>
          </a:xfr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6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Produits financiers</a:t>
            </a:r>
            <a:endParaRPr lang="fr-FR" sz="3600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539552" y="1772816"/>
          <a:ext cx="8208912" cy="253365"/>
        </p:xfrm>
        <a:graphic>
          <a:graphicData uri="http://schemas.openxmlformats.org/drawingml/2006/table">
            <a:tbl>
              <a:tblPr/>
              <a:tblGrid>
                <a:gridCol w="3888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CHARGES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PRODUITS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DIFFERENCE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539552" y="2132856"/>
          <a:ext cx="8208912" cy="5676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u="none" strike="noStrike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Mairie EVRON </a:t>
                      </a:r>
                      <a:r>
                        <a:rPr lang="fr-FR" sz="1400" b="1" u="none" strike="noStrike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(formation)</a:t>
                      </a:r>
                      <a:endParaRPr lang="fr-FR" sz="1800" b="1" i="0" u="none" strike="noStrike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 b="1" i="0" u="none" strike="noStrike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129,85 €</a:t>
                      </a:r>
                      <a:endParaRPr lang="fr-FR" sz="1800" b="1" i="0" u="none" strike="noStrike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129,85 € </a:t>
                      </a:r>
                      <a:endParaRPr lang="fr-FR" sz="1800" b="1" i="0" u="none" strike="noStrike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CODERS 53 </a:t>
                      </a:r>
                      <a:r>
                        <a:rPr lang="fr-FR" sz="1600" b="1" i="0" u="none" strike="noStrike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(labellisation SMS)</a:t>
                      </a:r>
                      <a:endParaRPr lang="fr-FR" sz="1800" b="1" i="0" u="none" strike="noStrike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1" i="0" u="none" strike="noStrike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149,99 €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149,99 €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611560" y="4293096"/>
          <a:ext cx="8208912" cy="253365"/>
        </p:xfrm>
        <a:graphic>
          <a:graphicData uri="http://schemas.openxmlformats.org/drawingml/2006/table">
            <a:tbl>
              <a:tblPr/>
              <a:tblGrid>
                <a:gridCol w="3888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CHARGES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PRODUITS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DIFFERENCE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611560" y="4653136"/>
          <a:ext cx="8208912" cy="2838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Intérêts sur livret  - année 2018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53,63 €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1" i="1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539552" y="2780928"/>
          <a:ext cx="8208912" cy="360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TOTAUX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279,84 €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279,84 €</a:t>
                      </a:r>
                      <a:endParaRPr lang="fr-FR" sz="2000" b="1" i="1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2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31840" y="260648"/>
            <a:ext cx="3024336" cy="648072"/>
          </a:xfrm>
          <a:solidFill>
            <a:srgbClr val="00FF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b">
            <a:normAutofit fontScale="90000"/>
          </a:bodyPr>
          <a:lstStyle/>
          <a:p>
            <a:pPr algn="ctr"/>
            <a:r>
              <a:rPr lang="fr-FR" b="1" i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BILAN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0"/>
            <a:ext cx="8537117" cy="5112568"/>
          </a:xfrm>
          <a:blipFill>
            <a:blip r:embed="rId4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rmAutofit fontScale="25000" lnSpcReduction="20000"/>
          </a:bodyPr>
          <a:lstStyle/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fr-FR" sz="96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 conséquence, le bilan financier de l’association au 31 août 2020 s’établit comme suit : </a:t>
            </a: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fr-FR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Wingdings"/>
            </a:endParaRP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fr-FR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Wingdings"/>
            </a:endParaRP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fr-FR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/>
              </a:rPr>
              <a:t></a:t>
            </a:r>
            <a:r>
              <a:rPr lang="fr-FR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dépenses : 26 466,09 € </a:t>
            </a:r>
            <a:r>
              <a:rPr lang="fr-FR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</a:t>
            </a:r>
            <a:r>
              <a:rPr lang="fr-FR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saison précédente 36 747,99 </a:t>
            </a:r>
            <a:r>
              <a:rPr lang="fr-FR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€)</a:t>
            </a:r>
            <a:endParaRPr lang="fr-FR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fr-FR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Wingdings"/>
            </a:endParaRP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fr-FR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Wingdings"/>
            </a:endParaRPr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fr-FR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/>
              </a:rPr>
              <a:t></a:t>
            </a:r>
            <a:r>
              <a:rPr lang="fr-FR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recettes : 27 963,97 € </a:t>
            </a:r>
            <a:r>
              <a:rPr lang="fr-FR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</a:t>
            </a:r>
            <a:r>
              <a:rPr lang="fr-FR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saison précédente 40 202,29 </a:t>
            </a:r>
            <a:r>
              <a:rPr lang="fr-FR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€)</a:t>
            </a:r>
            <a:endParaRPr lang="fr-FR" sz="7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fr-FR" sz="8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</a:p>
          <a:p>
            <a:pPr marL="0" indent="0" algn="ctr">
              <a:buClr>
                <a:schemeClr val="accent3"/>
              </a:buClr>
              <a:buNone/>
              <a:defRPr/>
            </a:pPr>
            <a:r>
              <a:rPr lang="fr-FR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RESULTAT pour l’exercice : </a:t>
            </a:r>
          </a:p>
          <a:p>
            <a:pPr marL="0" indent="0" algn="ctr">
              <a:buClr>
                <a:schemeClr val="accent3"/>
              </a:buClr>
              <a:buNone/>
              <a:defRPr/>
            </a:pPr>
            <a:endParaRPr lang="fr-FR" sz="9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  <a:p>
            <a:pPr marL="0" indent="0" algn="ctr">
              <a:buClr>
                <a:schemeClr val="accent3"/>
              </a:buClr>
              <a:buNone/>
              <a:defRPr/>
            </a:pPr>
            <a:r>
              <a:rPr lang="fr-FR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Excédent 1 497,88 €                                                      </a:t>
            </a:r>
            <a:r>
              <a:rPr lang="fr-FR" sz="8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</a:t>
            </a:r>
            <a:r>
              <a:rPr lang="fr-FR" sz="8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saison précédente excédent : 3 454,30 €</a:t>
            </a:r>
            <a:r>
              <a:rPr lang="fr-FR" sz="8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 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fr-FR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fr-FR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 </a:t>
            </a:r>
            <a:r>
              <a:rPr lang="fr-FR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 </a:t>
            </a:r>
            <a:endParaRPr lang="fr-FR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fr-FR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fr-FR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		</a:t>
            </a:r>
          </a:p>
          <a:p>
            <a:pPr>
              <a:buNone/>
              <a:defRPr/>
            </a:pPr>
            <a:endParaRPr lang="fr-FR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None/>
              <a:defRPr/>
            </a:pPr>
            <a:endParaRPr lang="fr-FR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None/>
              <a:defRPr/>
            </a:pPr>
            <a:endParaRPr lang="fr-FR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None/>
              <a:defRPr/>
            </a:pPr>
            <a:r>
              <a:rPr lang="fr-FR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</a:t>
            </a:r>
          </a:p>
          <a:p>
            <a:pPr>
              <a:buNone/>
              <a:defRPr/>
            </a:pPr>
            <a:endParaRPr lang="fr-FR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fr-FR" sz="8000" dirty="0">
              <a:solidFill>
                <a:srgbClr val="FF0000"/>
              </a:solidFill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fr-FR" sz="8000" b="1" dirty="0">
                <a:latin typeface="+mj-lt"/>
              </a:rPr>
              <a:t> </a:t>
            </a:r>
            <a:endParaRPr lang="fr-FR" sz="8000" dirty="0">
              <a:latin typeface="+mj-lt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3" name="cashreg.wav"/>
          </p:stSnd>
        </p:sndAc>
      </p:transition>
    </mc:Choice>
    <mc:Fallback xmlns="">
      <p:transition spd="slow">
        <p:wheel spokes="1"/>
        <p:sndAc>
          <p:stSnd>
            <p:snd r:embed="rId5" name="cashreg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7498080" cy="792088"/>
          </a:xfrm>
          <a:solidFill>
            <a:srgbClr val="FFFF00"/>
          </a:solidFill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fr-FR" sz="4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Situation au 31 août 2020 </a:t>
            </a:r>
            <a:r>
              <a:rPr lang="fr-FR" sz="4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i="1" dirty="0">
              <a:solidFill>
                <a:srgbClr val="0000F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1484784"/>
            <a:ext cx="7651576" cy="4339995"/>
          </a:xfr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82296" indent="0" fontAlgn="t">
              <a:buNone/>
            </a:pPr>
            <a:endParaRPr lang="fr-FR" b="1" dirty="0">
              <a:solidFill>
                <a:srgbClr val="E23D3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0" indent="0" algn="ctr" fontAlgn="t">
              <a:buNone/>
            </a:pPr>
            <a:r>
              <a:rPr lang="fr-FR" b="1" dirty="0">
                <a:solidFill>
                  <a:srgbClr val="E23D3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En caisse : </a:t>
            </a:r>
            <a:r>
              <a:rPr lang="fr-FR" b="1" dirty="0">
                <a:solidFill>
                  <a:srgbClr val="0070C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132,39 €</a:t>
            </a:r>
            <a:endParaRPr lang="fr-FR" dirty="0">
              <a:solidFill>
                <a:srgbClr val="0070C0"/>
              </a:solidFill>
            </a:endParaRPr>
          </a:p>
          <a:p>
            <a:pPr marL="0" indent="0" algn="ctr" fontAlgn="t">
              <a:buNone/>
            </a:pPr>
            <a:r>
              <a:rPr lang="fr-FR" b="1" dirty="0">
                <a:solidFill>
                  <a:srgbClr val="E23D3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Compte courant : </a:t>
            </a:r>
            <a:r>
              <a:rPr lang="fr-FR" b="1" dirty="0">
                <a:solidFill>
                  <a:srgbClr val="0070C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142,55 €</a:t>
            </a:r>
            <a:endParaRPr lang="fr-FR" dirty="0">
              <a:solidFill>
                <a:srgbClr val="0070C0"/>
              </a:solidFill>
            </a:endParaRPr>
          </a:p>
          <a:p>
            <a:pPr marL="0" indent="0" algn="ctr" fontAlgn="t">
              <a:buNone/>
            </a:pPr>
            <a:r>
              <a:rPr lang="fr-FR" b="1" dirty="0">
                <a:solidFill>
                  <a:srgbClr val="E23D3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Livret : </a:t>
            </a:r>
            <a:r>
              <a:rPr lang="fr-FR" b="1" dirty="0">
                <a:solidFill>
                  <a:srgbClr val="0070C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9 172,08 €</a:t>
            </a:r>
          </a:p>
          <a:p>
            <a:pPr marL="0" indent="0" algn="ctr" fontAlgn="t">
              <a:buNone/>
            </a:pPr>
            <a:endParaRPr lang="fr-FR" b="1" dirty="0">
              <a:solidFill>
                <a:srgbClr val="E23D3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0" indent="0" algn="ctr" fontAlgn="t">
              <a:buNone/>
            </a:pPr>
            <a:r>
              <a:rPr lang="fr-FR" sz="3600" b="1" i="1" dirty="0">
                <a:solidFill>
                  <a:srgbClr val="E23D3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Solde global : </a:t>
            </a:r>
            <a:r>
              <a:rPr lang="fr-FR" sz="3600" b="1" i="1" dirty="0">
                <a:solidFill>
                  <a:srgbClr val="0070C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9 447,02 €</a:t>
            </a:r>
            <a:endParaRPr lang="fr-FR" sz="3600" i="1" dirty="0">
              <a:solidFill>
                <a:srgbClr val="0070C0"/>
              </a:solidFill>
            </a:endParaRPr>
          </a:p>
          <a:p>
            <a:endParaRPr lang="fr-FR" dirty="0">
              <a:solidFill>
                <a:srgbClr val="E23D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3" name="cashreg.wav"/>
          </p:stSnd>
        </p:sndAc>
      </p:transition>
    </mc:Choice>
    <mc:Fallback xmlns="">
      <p:transition spd="slow">
        <p:wheel spokes="1"/>
        <p:sndAc>
          <p:stSnd>
            <p:snd r:embed="rId4" name="cashreg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908720"/>
            <a:ext cx="7467600" cy="5328592"/>
          </a:xfrm>
          <a:blipFill>
            <a:blip r:embed="rId3"/>
            <a:tile tx="0" ty="0" sx="100000" sy="100000" flip="none" algn="tl"/>
          </a:blipFill>
          <a:ln>
            <a:solidFill>
              <a:schemeClr val="bg2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6576" indent="0" algn="ctr">
              <a:buNone/>
            </a:pPr>
            <a:endParaRPr lang="fr-FR" sz="2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Lucida Calligraphy" panose="03010101010101010101" pitchFamily="66" charset="0"/>
            </a:endParaRPr>
          </a:p>
          <a:p>
            <a:pPr marL="36576" indent="0" algn="ctr">
              <a:buNone/>
            </a:pPr>
            <a:r>
              <a:rPr lang="fr-FR" sz="2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</a:rPr>
              <a:t>Ces comptes ont été vérifiés</a:t>
            </a:r>
          </a:p>
          <a:p>
            <a:pPr marL="36576" indent="0" algn="ctr">
              <a:buNone/>
            </a:pPr>
            <a:endParaRPr lang="fr-FR" sz="24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36576" indent="0" algn="ctr">
              <a:buNone/>
            </a:pPr>
            <a:r>
              <a:rPr lang="fr-FR" sz="2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</a:rPr>
              <a:t>le 29 septembre 2020 </a:t>
            </a:r>
          </a:p>
          <a:p>
            <a:pPr marL="36576" indent="0" algn="ctr">
              <a:buNone/>
            </a:pPr>
            <a:endParaRPr lang="fr-FR" sz="24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36576" indent="0" algn="ctr">
              <a:buNone/>
            </a:pPr>
            <a:r>
              <a:rPr lang="fr-FR" sz="2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</a:rPr>
              <a:t>par</a:t>
            </a:r>
          </a:p>
          <a:p>
            <a:pPr marL="36576" indent="0" algn="ctr">
              <a:buNone/>
            </a:pPr>
            <a:endParaRPr lang="fr-FR" sz="24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36576" indent="0" algn="ctr">
              <a:buNone/>
            </a:pPr>
            <a:r>
              <a:rPr lang="fr-FR" sz="2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</a:rPr>
              <a:t>Lucette CHARBONNEAU</a:t>
            </a:r>
          </a:p>
          <a:p>
            <a:pPr marL="36576" indent="0" algn="ctr">
              <a:buNone/>
            </a:pPr>
            <a:r>
              <a:rPr lang="fr-FR" sz="2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</a:rPr>
              <a:t>&amp; </a:t>
            </a:r>
          </a:p>
          <a:p>
            <a:pPr marL="36576" indent="0" algn="ctr">
              <a:buNone/>
            </a:pPr>
            <a:r>
              <a:rPr lang="fr-FR" sz="2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</a:rPr>
              <a:t>Michel THOMAS</a:t>
            </a:r>
          </a:p>
        </p:txBody>
      </p:sp>
    </p:spTree>
    <p:extLst>
      <p:ext uri="{BB962C8B-B14F-4D97-AF65-F5344CB8AC3E}">
        <p14:creationId xmlns:p14="http://schemas.microsoft.com/office/powerpoint/2010/main" val="106728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2" name="cashreg.wav"/>
          </p:stSnd>
        </p:sndAc>
      </p:transition>
    </mc:Choice>
    <mc:Fallback xmlns="">
      <p:transition spd="slow">
        <p:wheel spokes="1"/>
        <p:sndAc>
          <p:stSnd>
            <p:snd r:embed="rId4" name="cashreg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7584" y="836712"/>
            <a:ext cx="7467600" cy="4525963"/>
          </a:xfr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36576" indent="0" algn="ctr">
              <a:buNone/>
            </a:pPr>
            <a:endParaRPr lang="fr-FR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Lucida Calligraphy" panose="03010101010101010101" pitchFamily="66" charset="0"/>
            </a:endParaRPr>
          </a:p>
          <a:p>
            <a:pPr marL="36576" indent="0" algn="ctr">
              <a:buNone/>
            </a:pPr>
            <a:r>
              <a:rPr lang="fr-FR" sz="36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Georgia" panose="02040502050405020303" pitchFamily="18" charset="0"/>
              </a:rPr>
              <a:t>Lecture du rapport</a:t>
            </a:r>
          </a:p>
          <a:p>
            <a:pPr marL="36576" indent="0" algn="ctr">
              <a:buNone/>
            </a:pPr>
            <a:endParaRPr lang="fr-FR" sz="3600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36576" indent="0" algn="ctr">
              <a:buNone/>
            </a:pPr>
            <a:r>
              <a:rPr lang="fr-FR" sz="36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Georgia" panose="02040502050405020303" pitchFamily="18" charset="0"/>
              </a:rPr>
              <a:t>par</a:t>
            </a:r>
          </a:p>
          <a:p>
            <a:pPr marL="36576" indent="0" algn="ctr">
              <a:buNone/>
            </a:pPr>
            <a:endParaRPr lang="fr-FR" sz="3600" b="1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36576" indent="0" algn="ctr">
              <a:buNone/>
            </a:pPr>
            <a:r>
              <a:rPr lang="fr-FR" sz="3600" b="1" i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Georgia" panose="02040502050405020303" pitchFamily="18" charset="0"/>
              </a:rPr>
              <a:t>Michel THOMAS</a:t>
            </a:r>
          </a:p>
        </p:txBody>
      </p:sp>
    </p:spTree>
    <p:extLst>
      <p:ext uri="{BB962C8B-B14F-4D97-AF65-F5344CB8AC3E}">
        <p14:creationId xmlns:p14="http://schemas.microsoft.com/office/powerpoint/2010/main" val="26013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2" name="cashreg.wav"/>
          </p:stSnd>
        </p:sndAc>
      </p:transition>
    </mc:Choice>
    <mc:Fallback xmlns="">
      <p:transition spd="slow">
        <p:wheel spokes="1"/>
        <p:sndAc>
          <p:stSnd>
            <p:snd r:embed="rId4" name="cashreg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rectangle 1"/>
          <p:cNvSpPr/>
          <p:nvPr/>
        </p:nvSpPr>
        <p:spPr>
          <a:xfrm rot="16200000">
            <a:off x="1777206" y="-508793"/>
            <a:ext cx="5589587" cy="9144000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48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2700000" scaled="1"/>
            <a:tileRect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 rot="19739575">
            <a:off x="473893" y="3653921"/>
            <a:ext cx="7425825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solidFill>
                  <a:srgbClr val="9BBB59">
                    <a:lumMod val="50000"/>
                  </a:srgbClr>
                </a:solidFill>
                <a:latin typeface="Comic Sans MS" panose="030F0702030302020204" pitchFamily="66" charset="0"/>
              </a:rPr>
              <a:t>LES RAPPORTS D’ACTIVITÉS</a:t>
            </a:r>
          </a:p>
        </p:txBody>
      </p:sp>
      <p:sp>
        <p:nvSpPr>
          <p:cNvPr id="4" name="ZoneTexte 4"/>
          <p:cNvSpPr txBox="1">
            <a:spLocks noChangeArrowheads="1"/>
          </p:cNvSpPr>
          <p:nvPr/>
        </p:nvSpPr>
        <p:spPr bwMode="auto">
          <a:xfrm>
            <a:off x="5008563" y="4464050"/>
            <a:ext cx="39163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FR" altLang="fr-FR" sz="2800" b="1" i="1" dirty="0">
                <a:solidFill>
                  <a:srgbClr val="FF0000"/>
                </a:solidFill>
                <a:latin typeface="Comic Sans MS" pitchFamily="66" charset="0"/>
              </a:rPr>
              <a:t>Nos animateurs bénévoles ou leur représentant</a:t>
            </a:r>
            <a:endParaRPr lang="fr-FR" altLang="fr-FR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7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4"/>
          <p:cNvSpPr txBox="1">
            <a:spLocks noChangeArrowheads="1"/>
          </p:cNvSpPr>
          <p:nvPr/>
        </p:nvSpPr>
        <p:spPr bwMode="auto">
          <a:xfrm>
            <a:off x="7092950" y="725465"/>
            <a:ext cx="1901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Nos animateurs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834173" y="725465"/>
            <a:ext cx="23402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i="1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Rapports d’activités</a:t>
            </a:r>
            <a:endParaRPr lang="fr-FR" sz="1600" b="1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220072" y="1582564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Gymnastique-maintien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Joëlle RENARD</a:t>
            </a:r>
            <a:endParaRPr lang="fr-FR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88467" y="3814607"/>
            <a:ext cx="2724966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Rando pédestre</a:t>
            </a:r>
            <a:r>
              <a:rPr lang="fr-FR" b="1" dirty="0">
                <a:solidFill>
                  <a:srgbClr val="FF0000">
                    <a:alpha val="30000"/>
                  </a:srgbClr>
                </a:solidFill>
              </a:rPr>
              <a:t> Balade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Odile ANGEVIN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284251" y="3803654"/>
            <a:ext cx="271155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Marche nordique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Michel ZÉMO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05163" y="4929260"/>
            <a:ext cx="2708270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Pétanque </a:t>
            </a:r>
          </a:p>
          <a:p>
            <a:r>
              <a:rPr lang="fr-FR" sz="1400" b="1" i="1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Jacques COMTE</a:t>
            </a:r>
            <a:endParaRPr lang="fr-FR" sz="1400" dirty="0">
              <a:solidFill>
                <a:schemeClr val="accent6">
                  <a:lumMod val="50000"/>
                  <a:alpha val="30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286635" y="1573459"/>
            <a:ext cx="2781309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/>
                </a:solidFill>
              </a:rPr>
              <a:t>Gymnastique aquatique</a:t>
            </a:r>
          </a:p>
          <a:p>
            <a:r>
              <a:rPr lang="fr-FR" sz="1400" b="1" i="1" dirty="0">
                <a:solidFill>
                  <a:srgbClr val="0070C0"/>
                </a:solidFill>
              </a:rPr>
              <a:t>Hervé MARTIN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533478" y="2535884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B050">
                    <a:alpha val="30000"/>
                  </a:srgbClr>
                </a:solidFill>
              </a:rPr>
              <a:t>Cyclotourisme</a:t>
            </a:r>
            <a:r>
              <a:rPr lang="fr-FR" b="1" dirty="0">
                <a:solidFill>
                  <a:srgbClr val="00B050">
                    <a:alpha val="30000"/>
                  </a:srgbClr>
                </a:solidFill>
              </a:rPr>
              <a:t> Cyclo</a:t>
            </a:r>
          </a:p>
          <a:p>
            <a:r>
              <a:rPr lang="fr-FR" sz="1400" b="1" i="1" dirty="0">
                <a:solidFill>
                  <a:srgbClr val="00B050">
                    <a:alpha val="30000"/>
                  </a:srgbClr>
                </a:solidFill>
              </a:rPr>
              <a:t>Michel PELOUIN</a:t>
            </a:r>
            <a:endParaRPr lang="fr-FR" sz="1400" dirty="0">
              <a:solidFill>
                <a:srgbClr val="00B050">
                  <a:alpha val="30000"/>
                </a:srgb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295593" y="3537157"/>
            <a:ext cx="269652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Rando pédestre</a:t>
            </a:r>
            <a:r>
              <a:rPr lang="fr-FR" b="1" dirty="0">
                <a:solidFill>
                  <a:srgbClr val="FF0000">
                    <a:alpha val="30000"/>
                  </a:srgbClr>
                </a:solidFill>
              </a:rPr>
              <a:t> Rando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Paulette PERRIN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295593" y="4617186"/>
            <a:ext cx="269652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CCFE4">
                    <a:alpha val="30000"/>
                  </a:srgbClr>
                </a:solidFill>
              </a:rPr>
              <a:t>Danses</a:t>
            </a:r>
          </a:p>
          <a:p>
            <a:r>
              <a:rPr lang="fr-FR" sz="1400" b="1" i="1" dirty="0">
                <a:solidFill>
                  <a:srgbClr val="0CCFE4">
                    <a:alpha val="30000"/>
                  </a:srgbClr>
                </a:solidFill>
              </a:rPr>
              <a:t>Marie-Paule LECLERC</a:t>
            </a:r>
            <a:endParaRPr lang="fr-FR" dirty="0">
              <a:solidFill>
                <a:srgbClr val="0CCFE4">
                  <a:alpha val="30000"/>
                </a:srgb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01570" y="2551820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B050">
                    <a:alpha val="30000"/>
                  </a:srgbClr>
                </a:solidFill>
              </a:rPr>
              <a:t>Cyclotourisme</a:t>
            </a:r>
            <a:r>
              <a:rPr lang="fr-FR" b="1" dirty="0">
                <a:solidFill>
                  <a:srgbClr val="00B050">
                    <a:alpha val="30000"/>
                  </a:srgbClr>
                </a:solidFill>
              </a:rPr>
              <a:t> Balade</a:t>
            </a:r>
          </a:p>
          <a:p>
            <a:r>
              <a:rPr lang="fr-FR" sz="1400" b="1" i="1" dirty="0">
                <a:solidFill>
                  <a:srgbClr val="00B050">
                    <a:alpha val="30000"/>
                  </a:srgbClr>
                </a:solidFill>
              </a:rPr>
              <a:t>Émile SEIGNEUR</a:t>
            </a:r>
            <a:endParaRPr lang="fr-FR" dirty="0">
              <a:solidFill>
                <a:srgbClr val="00B050">
                  <a:alpha val="30000"/>
                </a:srgb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271216" y="6109642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Multi-activités Séniors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Joël VAZEUX</a:t>
            </a:r>
            <a:endParaRPr lang="fr-FR" sz="1400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271770" y="5206458"/>
            <a:ext cx="271155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7030A0">
                    <a:alpha val="30000"/>
                  </a:srgbClr>
                </a:solidFill>
              </a:rPr>
              <a:t>Swingolf</a:t>
            </a:r>
          </a:p>
          <a:p>
            <a:r>
              <a:rPr lang="fr-FR" sz="1400" b="1" i="1" dirty="0">
                <a:solidFill>
                  <a:srgbClr val="7030A0">
                    <a:alpha val="30000"/>
                  </a:srgbClr>
                </a:solidFill>
              </a:rPr>
              <a:t>Gérard LE ROY</a:t>
            </a:r>
            <a:endParaRPr lang="fr-FR" dirty="0">
              <a:solidFill>
                <a:srgbClr val="7030A0">
                  <a:alpha val="30000"/>
                </a:srgb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13200" y="5529702"/>
            <a:ext cx="2708270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Mölkky </a:t>
            </a:r>
          </a:p>
          <a:p>
            <a:r>
              <a:rPr lang="fr-FR" sz="1400" b="1" i="1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Odette GAUDINIÈRE</a:t>
            </a:r>
            <a:endParaRPr lang="fr-FR" sz="1400" dirty="0">
              <a:solidFill>
                <a:schemeClr val="accent6">
                  <a:lumMod val="50000"/>
                  <a:alpha val="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70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angle rectangle 2"/>
          <p:cNvSpPr/>
          <p:nvPr/>
        </p:nvSpPr>
        <p:spPr>
          <a:xfrm rot="16200000">
            <a:off x="1777206" y="-508793"/>
            <a:ext cx="5589587" cy="9144000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48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2700000" scaled="1"/>
            <a:tileRect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 rot="19739575">
            <a:off x="473893" y="3653921"/>
            <a:ext cx="7425825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solidFill>
                  <a:srgbClr val="9BBB59">
                    <a:lumMod val="50000"/>
                  </a:srgbClr>
                </a:solidFill>
                <a:latin typeface="Comic Sans MS" panose="030F0702030302020204" pitchFamily="66" charset="0"/>
              </a:rPr>
              <a:t>LE RAPPORT MORAL</a:t>
            </a: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5008563" y="4464050"/>
            <a:ext cx="3916362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FR" altLang="fr-FR" sz="2800" b="1" i="1" dirty="0">
                <a:solidFill>
                  <a:srgbClr val="FF0000"/>
                </a:solidFill>
                <a:latin typeface="Comic Sans MS" pitchFamily="66" charset="0"/>
              </a:rPr>
              <a:t>JACQUES COMTE</a:t>
            </a:r>
          </a:p>
          <a:p>
            <a:pPr algn="ctr"/>
            <a:endParaRPr lang="fr-FR" altLang="fr-FR" sz="2800" b="1" i="1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fr-FR" altLang="fr-FR" b="1" dirty="0">
                <a:solidFill>
                  <a:srgbClr val="FF0000"/>
                </a:solidFill>
                <a:latin typeface="Comic Sans MS" pitchFamily="66" charset="0"/>
              </a:rPr>
              <a:t>Président</a:t>
            </a:r>
          </a:p>
        </p:txBody>
      </p:sp>
    </p:spTree>
    <p:extLst>
      <p:ext uri="{BB962C8B-B14F-4D97-AF65-F5344CB8AC3E}">
        <p14:creationId xmlns:p14="http://schemas.microsoft.com/office/powerpoint/2010/main" val="206318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4"/>
          <p:cNvSpPr txBox="1">
            <a:spLocks noChangeArrowheads="1"/>
          </p:cNvSpPr>
          <p:nvPr/>
        </p:nvSpPr>
        <p:spPr bwMode="auto">
          <a:xfrm>
            <a:off x="7092950" y="725465"/>
            <a:ext cx="1901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Nos animateurs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839633" y="694049"/>
            <a:ext cx="2340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Aquagym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418581" y="1628800"/>
            <a:ext cx="44505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Yvonne BOURNEUF</a:t>
            </a:r>
            <a:endParaRPr lang="fr-FR" sz="12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Gérard LE PIFRE</a:t>
            </a: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Myriam LEROUX</a:t>
            </a: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Hervé MARTIN</a:t>
            </a: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Daniel POISSON</a:t>
            </a: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Marie-Thérèse </a:t>
            </a:r>
            <a:r>
              <a:rPr lang="fr-FR" sz="28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QUILLET</a:t>
            </a:r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Marie-Annick ROYANT</a:t>
            </a: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Monique TEMPLIER</a:t>
            </a:r>
          </a:p>
        </p:txBody>
      </p:sp>
    </p:spTree>
    <p:extLst>
      <p:ext uri="{BB962C8B-B14F-4D97-AF65-F5344CB8AC3E}">
        <p14:creationId xmlns:p14="http://schemas.microsoft.com/office/powerpoint/2010/main" val="197659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411" y="4070321"/>
            <a:ext cx="3552545" cy="266440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46" y="4070321"/>
            <a:ext cx="3552546" cy="266440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21" y="1348136"/>
            <a:ext cx="3552544" cy="266440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46" y="1370380"/>
            <a:ext cx="3525106" cy="264382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839633" y="694049"/>
            <a:ext cx="2340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Aquagym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4"/>
          <p:cNvSpPr txBox="1">
            <a:spLocks noChangeArrowheads="1"/>
          </p:cNvSpPr>
          <p:nvPr/>
        </p:nvSpPr>
        <p:spPr bwMode="auto">
          <a:xfrm>
            <a:off x="6588224" y="762000"/>
            <a:ext cx="2352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b="1" i="1" dirty="0">
                <a:solidFill>
                  <a:srgbClr val="FF0000"/>
                </a:solidFill>
                <a:latin typeface="Comic Sans MS" pitchFamily="66" charset="0"/>
              </a:rPr>
              <a:t>Yvonne BOURNEUF</a:t>
            </a:r>
          </a:p>
        </p:txBody>
      </p:sp>
    </p:spTree>
    <p:extLst>
      <p:ext uri="{BB962C8B-B14F-4D97-AF65-F5344CB8AC3E}">
        <p14:creationId xmlns:p14="http://schemas.microsoft.com/office/powerpoint/2010/main" val="419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4"/>
          <p:cNvSpPr txBox="1">
            <a:spLocks noChangeArrowheads="1"/>
          </p:cNvSpPr>
          <p:nvPr/>
        </p:nvSpPr>
        <p:spPr bwMode="auto">
          <a:xfrm>
            <a:off x="7092950" y="725465"/>
            <a:ext cx="1901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Nos animateurs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834173" y="725465"/>
            <a:ext cx="23402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i="1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Rapports d’activités</a:t>
            </a:r>
            <a:endParaRPr lang="fr-FR" sz="1600" b="1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345213" y="1589660"/>
            <a:ext cx="2720897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tx2"/>
                </a:solidFill>
              </a:rPr>
              <a:t>Gymnastique-maintien</a:t>
            </a:r>
          </a:p>
          <a:p>
            <a:r>
              <a:rPr lang="fr-FR" sz="1400" b="1" i="1" dirty="0">
                <a:solidFill>
                  <a:schemeClr val="tx2"/>
                </a:solidFill>
              </a:rPr>
              <a:t>Joëlle</a:t>
            </a:r>
            <a:r>
              <a:rPr lang="fr-FR" sz="1400" b="1" i="1" dirty="0">
                <a:solidFill>
                  <a:schemeClr val="tx2">
                    <a:alpha val="30000"/>
                  </a:schemeClr>
                </a:solidFill>
              </a:rPr>
              <a:t> </a:t>
            </a:r>
            <a:r>
              <a:rPr lang="fr-FR" sz="1400" b="1" i="1" dirty="0">
                <a:solidFill>
                  <a:schemeClr val="tx2"/>
                </a:solidFill>
              </a:rPr>
              <a:t>RENARD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88467" y="3814607"/>
            <a:ext cx="2724966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Rando pédestre</a:t>
            </a:r>
            <a:r>
              <a:rPr lang="fr-FR" b="1" dirty="0">
                <a:solidFill>
                  <a:srgbClr val="FF0000">
                    <a:alpha val="30000"/>
                  </a:srgbClr>
                </a:solidFill>
              </a:rPr>
              <a:t> Balade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Odile ANGEVIN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284251" y="3803654"/>
            <a:ext cx="271155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Marche nordique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Michel ZÉMO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05163" y="4929260"/>
            <a:ext cx="2708270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Pétanque </a:t>
            </a:r>
          </a:p>
          <a:p>
            <a:r>
              <a:rPr lang="fr-FR" sz="1400" b="1" i="1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Jacques COMTE</a:t>
            </a:r>
            <a:endParaRPr lang="fr-FR" sz="1400" dirty="0">
              <a:solidFill>
                <a:schemeClr val="accent6">
                  <a:lumMod val="50000"/>
                  <a:alpha val="30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286635" y="1573459"/>
            <a:ext cx="2781309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Gymnastique aquatique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Hervé MARTIN</a:t>
            </a:r>
            <a:endParaRPr lang="fr-FR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533478" y="2535884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B050">
                    <a:alpha val="30000"/>
                  </a:srgbClr>
                </a:solidFill>
              </a:rPr>
              <a:t>Cyclotourisme</a:t>
            </a:r>
            <a:r>
              <a:rPr lang="fr-FR" b="1" dirty="0">
                <a:solidFill>
                  <a:srgbClr val="00B050">
                    <a:alpha val="30000"/>
                  </a:srgbClr>
                </a:solidFill>
              </a:rPr>
              <a:t> Cyclo</a:t>
            </a:r>
          </a:p>
          <a:p>
            <a:r>
              <a:rPr lang="fr-FR" sz="1400" b="1" i="1" dirty="0">
                <a:solidFill>
                  <a:srgbClr val="00B050">
                    <a:alpha val="30000"/>
                  </a:srgbClr>
                </a:solidFill>
              </a:rPr>
              <a:t>Michel PELOUIN</a:t>
            </a:r>
            <a:endParaRPr lang="fr-FR" sz="1400" dirty="0">
              <a:solidFill>
                <a:srgbClr val="00B050">
                  <a:alpha val="30000"/>
                </a:srgb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295593" y="3537157"/>
            <a:ext cx="269652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Rando pédestre</a:t>
            </a:r>
            <a:r>
              <a:rPr lang="fr-FR" b="1" dirty="0">
                <a:solidFill>
                  <a:srgbClr val="FF0000">
                    <a:alpha val="30000"/>
                  </a:srgbClr>
                </a:solidFill>
              </a:rPr>
              <a:t> Rando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Paulette PERRIN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295593" y="4617186"/>
            <a:ext cx="269652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CCFE4">
                    <a:alpha val="30000"/>
                  </a:srgbClr>
                </a:solidFill>
              </a:rPr>
              <a:t>Danses</a:t>
            </a:r>
          </a:p>
          <a:p>
            <a:r>
              <a:rPr lang="fr-FR" sz="1400" b="1" i="1" dirty="0">
                <a:solidFill>
                  <a:srgbClr val="0CCFE4">
                    <a:alpha val="30000"/>
                  </a:srgbClr>
                </a:solidFill>
              </a:rPr>
              <a:t>Marie-Paule LECLERC</a:t>
            </a:r>
            <a:endParaRPr lang="fr-FR" dirty="0">
              <a:solidFill>
                <a:srgbClr val="0CCFE4">
                  <a:alpha val="30000"/>
                </a:srgb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01570" y="2551820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B050">
                    <a:alpha val="30000"/>
                  </a:srgbClr>
                </a:solidFill>
              </a:rPr>
              <a:t>Cyclotourisme</a:t>
            </a:r>
            <a:r>
              <a:rPr lang="fr-FR" b="1" dirty="0">
                <a:solidFill>
                  <a:srgbClr val="00B050">
                    <a:alpha val="30000"/>
                  </a:srgbClr>
                </a:solidFill>
              </a:rPr>
              <a:t> Balade</a:t>
            </a:r>
          </a:p>
          <a:p>
            <a:r>
              <a:rPr lang="fr-FR" sz="1400" b="1" i="1" dirty="0">
                <a:solidFill>
                  <a:srgbClr val="00B050">
                    <a:alpha val="30000"/>
                  </a:srgbClr>
                </a:solidFill>
              </a:rPr>
              <a:t>Émile SEIGNEUR</a:t>
            </a:r>
            <a:endParaRPr lang="fr-FR" dirty="0">
              <a:solidFill>
                <a:srgbClr val="00B050">
                  <a:alpha val="30000"/>
                </a:srgb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271216" y="6109642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Multi-activités Séniors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Joël VAZEUX</a:t>
            </a:r>
            <a:endParaRPr lang="fr-FR" sz="1400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271770" y="5206458"/>
            <a:ext cx="271155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7030A0">
                    <a:alpha val="30000"/>
                  </a:srgbClr>
                </a:solidFill>
              </a:rPr>
              <a:t>Swingolf</a:t>
            </a:r>
          </a:p>
          <a:p>
            <a:r>
              <a:rPr lang="fr-FR" sz="1400" b="1" i="1" dirty="0">
                <a:solidFill>
                  <a:srgbClr val="7030A0">
                    <a:alpha val="30000"/>
                  </a:srgbClr>
                </a:solidFill>
              </a:rPr>
              <a:t>Gérard LE ROY</a:t>
            </a:r>
            <a:endParaRPr lang="fr-FR" dirty="0">
              <a:solidFill>
                <a:srgbClr val="7030A0">
                  <a:alpha val="30000"/>
                </a:srgb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13200" y="5529702"/>
            <a:ext cx="2708270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Mölkky </a:t>
            </a:r>
          </a:p>
          <a:p>
            <a:r>
              <a:rPr lang="fr-FR" sz="1400" b="1" i="1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Odette GAUDINIÈRE</a:t>
            </a:r>
            <a:endParaRPr lang="fr-FR" sz="1400" dirty="0">
              <a:solidFill>
                <a:schemeClr val="accent6">
                  <a:lumMod val="50000"/>
                  <a:alpha val="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2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4"/>
          <p:cNvSpPr txBox="1">
            <a:spLocks noChangeArrowheads="1"/>
          </p:cNvSpPr>
          <p:nvPr/>
        </p:nvSpPr>
        <p:spPr bwMode="auto">
          <a:xfrm>
            <a:off x="7092950" y="725465"/>
            <a:ext cx="1901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Nos animateurs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842029" y="694687"/>
            <a:ext cx="2340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Gymnastique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397125" y="1988840"/>
            <a:ext cx="43455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Nicole BOUTTIER</a:t>
            </a: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Odette </a:t>
            </a:r>
            <a:r>
              <a:rPr lang="fr-FR" sz="28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MAUDET</a:t>
            </a:r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Joëlle RENARD</a:t>
            </a: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Joël VAZEUX</a:t>
            </a: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59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38732"/>
            <a:ext cx="3768867" cy="250932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15" y="4156743"/>
            <a:ext cx="3333364" cy="249917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5" y="1427633"/>
            <a:ext cx="3735464" cy="249030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7" y="4136402"/>
            <a:ext cx="3732099" cy="2485637"/>
          </a:xfrm>
          <a:prstGeom prst="rect">
            <a:avLst/>
          </a:prstGeom>
        </p:spPr>
      </p:pic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6736674" y="725465"/>
            <a:ext cx="22581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Joëlle RENARD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842029" y="694687"/>
            <a:ext cx="2340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Gymnastique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70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4"/>
          <p:cNvSpPr txBox="1">
            <a:spLocks noChangeArrowheads="1"/>
          </p:cNvSpPr>
          <p:nvPr/>
        </p:nvSpPr>
        <p:spPr bwMode="auto">
          <a:xfrm>
            <a:off x="7092950" y="725465"/>
            <a:ext cx="1901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Nos animateurs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834173" y="725465"/>
            <a:ext cx="23402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i="1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Rapports d’activités</a:t>
            </a:r>
            <a:endParaRPr lang="fr-FR" sz="1600" b="1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220072" y="1582564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Gymnastique-maintien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Joëlle RENARD</a:t>
            </a:r>
            <a:endParaRPr lang="fr-FR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88467" y="3814607"/>
            <a:ext cx="2724966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Rando pédestre</a:t>
            </a:r>
            <a:r>
              <a:rPr lang="fr-FR" b="1" dirty="0">
                <a:solidFill>
                  <a:srgbClr val="FF0000">
                    <a:alpha val="30000"/>
                  </a:srgbClr>
                </a:solidFill>
              </a:rPr>
              <a:t> Balade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Odile ANGEVIN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284251" y="3803654"/>
            <a:ext cx="271155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Marche nordique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Michel ZÉMO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05163" y="4929260"/>
            <a:ext cx="2708270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Pétanque </a:t>
            </a:r>
          </a:p>
          <a:p>
            <a:r>
              <a:rPr lang="fr-FR" sz="1400" b="1" i="1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Jacques COMTE</a:t>
            </a:r>
            <a:endParaRPr lang="fr-FR" sz="1400" dirty="0">
              <a:solidFill>
                <a:schemeClr val="accent6">
                  <a:lumMod val="50000"/>
                  <a:alpha val="30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286635" y="1573459"/>
            <a:ext cx="2781309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Gymnastique aquatique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Hervé MARTIN</a:t>
            </a:r>
            <a:endParaRPr lang="fr-FR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533478" y="2535884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B050">
                    <a:alpha val="30000"/>
                  </a:srgbClr>
                </a:solidFill>
              </a:rPr>
              <a:t>Cyclotourisme</a:t>
            </a:r>
            <a:r>
              <a:rPr lang="fr-FR" b="1" dirty="0">
                <a:solidFill>
                  <a:srgbClr val="00B050">
                    <a:alpha val="30000"/>
                  </a:srgbClr>
                </a:solidFill>
              </a:rPr>
              <a:t> Cyclo</a:t>
            </a:r>
          </a:p>
          <a:p>
            <a:r>
              <a:rPr lang="fr-FR" sz="1400" b="1" i="1" dirty="0">
                <a:solidFill>
                  <a:srgbClr val="00B050">
                    <a:alpha val="30000"/>
                  </a:srgbClr>
                </a:solidFill>
              </a:rPr>
              <a:t>Michel PELOUIN</a:t>
            </a:r>
            <a:endParaRPr lang="fr-FR" sz="1400" dirty="0">
              <a:solidFill>
                <a:srgbClr val="00B050">
                  <a:alpha val="30000"/>
                </a:srgb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295593" y="3537157"/>
            <a:ext cx="269652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Rando pédestre</a:t>
            </a:r>
            <a:r>
              <a:rPr lang="fr-FR" b="1" dirty="0">
                <a:solidFill>
                  <a:srgbClr val="FF0000">
                    <a:alpha val="30000"/>
                  </a:srgbClr>
                </a:solidFill>
              </a:rPr>
              <a:t> Rando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Paulette PERRIN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295593" y="4617186"/>
            <a:ext cx="269652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CCFE4">
                    <a:alpha val="30000"/>
                  </a:srgbClr>
                </a:solidFill>
              </a:rPr>
              <a:t>Danses</a:t>
            </a:r>
          </a:p>
          <a:p>
            <a:r>
              <a:rPr lang="fr-FR" sz="1400" b="1" i="1" dirty="0">
                <a:solidFill>
                  <a:srgbClr val="0CCFE4">
                    <a:alpha val="30000"/>
                  </a:srgbClr>
                </a:solidFill>
              </a:rPr>
              <a:t>Marie-Paule LECLERC</a:t>
            </a:r>
            <a:endParaRPr lang="fr-FR" dirty="0">
              <a:solidFill>
                <a:srgbClr val="0CCFE4">
                  <a:alpha val="30000"/>
                </a:srgb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01570" y="2551820"/>
            <a:ext cx="2720897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B050"/>
                </a:solidFill>
              </a:rPr>
              <a:t>Cyclotourisme</a:t>
            </a:r>
            <a:r>
              <a:rPr lang="fr-FR" b="1" dirty="0">
                <a:solidFill>
                  <a:srgbClr val="00B050"/>
                </a:solidFill>
              </a:rPr>
              <a:t> Balade</a:t>
            </a:r>
          </a:p>
          <a:p>
            <a:r>
              <a:rPr lang="fr-FR" sz="1400" b="1" i="1" dirty="0">
                <a:solidFill>
                  <a:srgbClr val="00B050"/>
                </a:solidFill>
              </a:rPr>
              <a:t>Émile SEIGNEUR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271216" y="6109642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Multi-activités Séniors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Joël VAZEUX</a:t>
            </a:r>
            <a:endParaRPr lang="fr-FR" sz="1400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271770" y="5206458"/>
            <a:ext cx="271155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7030A0">
                    <a:alpha val="30000"/>
                  </a:srgbClr>
                </a:solidFill>
              </a:rPr>
              <a:t>Swingolf</a:t>
            </a:r>
          </a:p>
          <a:p>
            <a:r>
              <a:rPr lang="fr-FR" sz="1400" b="1" i="1" dirty="0">
                <a:solidFill>
                  <a:srgbClr val="7030A0">
                    <a:alpha val="30000"/>
                  </a:srgbClr>
                </a:solidFill>
              </a:rPr>
              <a:t>Gérard LE ROY</a:t>
            </a:r>
            <a:endParaRPr lang="fr-FR" dirty="0">
              <a:solidFill>
                <a:srgbClr val="7030A0">
                  <a:alpha val="30000"/>
                </a:srgb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13200" y="5529702"/>
            <a:ext cx="2708270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Mölkky </a:t>
            </a:r>
          </a:p>
          <a:p>
            <a:r>
              <a:rPr lang="fr-FR" sz="1400" b="1" i="1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Odette GAUDINIÈRE</a:t>
            </a:r>
            <a:endParaRPr lang="fr-FR" sz="1400" dirty="0">
              <a:solidFill>
                <a:schemeClr val="accent6">
                  <a:lumMod val="50000"/>
                  <a:alpha val="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93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4"/>
          <p:cNvSpPr txBox="1">
            <a:spLocks noChangeArrowheads="1"/>
          </p:cNvSpPr>
          <p:nvPr/>
        </p:nvSpPr>
        <p:spPr bwMode="auto">
          <a:xfrm>
            <a:off x="7092950" y="725465"/>
            <a:ext cx="1901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Nos animateurs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842030" y="694687"/>
            <a:ext cx="2340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Cyclo balade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406316" y="1943835"/>
            <a:ext cx="43455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Guy BOUSSARD</a:t>
            </a: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Jacques LALOUZE</a:t>
            </a: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Émile SEIGNEUR</a:t>
            </a: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01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89451"/>
            <a:ext cx="3124781" cy="23422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21684"/>
            <a:ext cx="3615592" cy="2711695"/>
          </a:xfrm>
          <a:prstGeom prst="rect">
            <a:avLst/>
          </a:prstGeom>
        </p:spPr>
      </p:pic>
      <p:sp>
        <p:nvSpPr>
          <p:cNvPr id="7" name="ZoneTexte 4"/>
          <p:cNvSpPr txBox="1">
            <a:spLocks noChangeArrowheads="1"/>
          </p:cNvSpPr>
          <p:nvPr/>
        </p:nvSpPr>
        <p:spPr bwMode="auto">
          <a:xfrm>
            <a:off x="7185914" y="671897"/>
            <a:ext cx="1901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Émile SEIGNEUR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934994" y="641119"/>
            <a:ext cx="2340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Cyclo balade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040" y="1643015"/>
            <a:ext cx="3584356" cy="20162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983" y="4033379"/>
            <a:ext cx="1990833" cy="265444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438" y="4124194"/>
            <a:ext cx="1390957" cy="24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4"/>
          <p:cNvSpPr txBox="1">
            <a:spLocks noChangeArrowheads="1"/>
          </p:cNvSpPr>
          <p:nvPr/>
        </p:nvSpPr>
        <p:spPr bwMode="auto">
          <a:xfrm>
            <a:off x="7092950" y="725465"/>
            <a:ext cx="1901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Nos animateurs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834173" y="725465"/>
            <a:ext cx="23402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i="1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Rapports d’activités</a:t>
            </a:r>
            <a:endParaRPr lang="fr-FR" sz="1600" b="1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220072" y="1582564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Gymnastique-maintien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Joëlle RENARD</a:t>
            </a:r>
            <a:endParaRPr lang="fr-FR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88467" y="3814607"/>
            <a:ext cx="2724966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Rando pédestre</a:t>
            </a:r>
            <a:r>
              <a:rPr lang="fr-FR" b="1" dirty="0">
                <a:solidFill>
                  <a:srgbClr val="FF0000">
                    <a:alpha val="30000"/>
                  </a:srgbClr>
                </a:solidFill>
              </a:rPr>
              <a:t> Balade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Odile ANGEVIN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284251" y="3803654"/>
            <a:ext cx="271155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Marche nordique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Michel ZÉMO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05163" y="4929260"/>
            <a:ext cx="2708270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Pétanque </a:t>
            </a:r>
          </a:p>
          <a:p>
            <a:r>
              <a:rPr lang="fr-FR" sz="1400" b="1" i="1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Jacques COMTE</a:t>
            </a:r>
            <a:endParaRPr lang="fr-FR" sz="1400" dirty="0">
              <a:solidFill>
                <a:schemeClr val="accent6">
                  <a:lumMod val="50000"/>
                  <a:alpha val="30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286635" y="1573459"/>
            <a:ext cx="2781309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Gymnastique aquatique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Hervé MARTIN</a:t>
            </a:r>
            <a:endParaRPr lang="fr-FR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533478" y="2535884"/>
            <a:ext cx="2720897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B050"/>
                </a:solidFill>
              </a:rPr>
              <a:t>Cyclotourisme</a:t>
            </a:r>
            <a:r>
              <a:rPr lang="fr-FR" b="1" dirty="0">
                <a:solidFill>
                  <a:srgbClr val="00B050"/>
                </a:solidFill>
              </a:rPr>
              <a:t> Cyclo</a:t>
            </a:r>
          </a:p>
          <a:p>
            <a:r>
              <a:rPr lang="fr-FR" sz="1400" b="1" i="1" dirty="0">
                <a:solidFill>
                  <a:srgbClr val="00B050"/>
                </a:solidFill>
              </a:rPr>
              <a:t>Michel PELOUIN</a:t>
            </a:r>
            <a:endParaRPr lang="fr-FR" sz="1400" dirty="0">
              <a:solidFill>
                <a:srgbClr val="00B05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295593" y="3537157"/>
            <a:ext cx="269652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Rando pédestre</a:t>
            </a:r>
            <a:r>
              <a:rPr lang="fr-FR" b="1" dirty="0">
                <a:solidFill>
                  <a:srgbClr val="FF0000">
                    <a:alpha val="30000"/>
                  </a:srgbClr>
                </a:solidFill>
              </a:rPr>
              <a:t> Rando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Paulette PERRIN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295593" y="4617186"/>
            <a:ext cx="269652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CCFE4">
                    <a:alpha val="30000"/>
                  </a:srgbClr>
                </a:solidFill>
              </a:rPr>
              <a:t>Danses</a:t>
            </a:r>
          </a:p>
          <a:p>
            <a:r>
              <a:rPr lang="fr-FR" sz="1400" b="1" i="1" dirty="0">
                <a:solidFill>
                  <a:srgbClr val="0CCFE4">
                    <a:alpha val="30000"/>
                  </a:srgbClr>
                </a:solidFill>
              </a:rPr>
              <a:t>Marie-Paule LECLERC</a:t>
            </a:r>
            <a:endParaRPr lang="fr-FR" dirty="0">
              <a:solidFill>
                <a:srgbClr val="0CCFE4">
                  <a:alpha val="30000"/>
                </a:srgb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01570" y="2551820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B050">
                    <a:alpha val="30000"/>
                  </a:srgbClr>
                </a:solidFill>
              </a:rPr>
              <a:t>Cyclotourisme</a:t>
            </a:r>
            <a:r>
              <a:rPr lang="fr-FR" b="1" dirty="0">
                <a:solidFill>
                  <a:srgbClr val="00B050">
                    <a:alpha val="30000"/>
                  </a:srgbClr>
                </a:solidFill>
              </a:rPr>
              <a:t> Balade</a:t>
            </a:r>
          </a:p>
          <a:p>
            <a:r>
              <a:rPr lang="fr-FR" sz="1400" b="1" i="1" dirty="0">
                <a:solidFill>
                  <a:srgbClr val="00B050">
                    <a:alpha val="30000"/>
                  </a:srgbClr>
                </a:solidFill>
              </a:rPr>
              <a:t>Émile SEIGNEUR</a:t>
            </a:r>
            <a:endParaRPr lang="fr-FR" dirty="0">
              <a:solidFill>
                <a:srgbClr val="00B050">
                  <a:alpha val="30000"/>
                </a:srgb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271216" y="6109642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Multi-activités Séniors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Joël VAZEUX</a:t>
            </a:r>
            <a:endParaRPr lang="fr-FR" sz="1400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271770" y="5206458"/>
            <a:ext cx="271155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7030A0">
                    <a:alpha val="30000"/>
                  </a:srgbClr>
                </a:solidFill>
              </a:rPr>
              <a:t>Swingolf</a:t>
            </a:r>
          </a:p>
          <a:p>
            <a:r>
              <a:rPr lang="fr-FR" sz="1400" b="1" i="1" dirty="0">
                <a:solidFill>
                  <a:srgbClr val="7030A0">
                    <a:alpha val="30000"/>
                  </a:srgbClr>
                </a:solidFill>
              </a:rPr>
              <a:t>Gérard LE ROY</a:t>
            </a:r>
            <a:endParaRPr lang="fr-FR" dirty="0">
              <a:solidFill>
                <a:srgbClr val="7030A0">
                  <a:alpha val="30000"/>
                </a:srgb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13200" y="5529702"/>
            <a:ext cx="2708270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Mölkky </a:t>
            </a:r>
          </a:p>
          <a:p>
            <a:r>
              <a:rPr lang="fr-FR" sz="1400" b="1" i="1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Odette GAUDINIÈRE</a:t>
            </a:r>
            <a:endParaRPr lang="fr-FR" sz="1400" dirty="0">
              <a:solidFill>
                <a:schemeClr val="accent6">
                  <a:lumMod val="50000"/>
                  <a:alpha val="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4"/>
          <p:cNvSpPr txBox="1">
            <a:spLocks noChangeArrowheads="1"/>
          </p:cNvSpPr>
          <p:nvPr/>
        </p:nvSpPr>
        <p:spPr bwMode="auto">
          <a:xfrm>
            <a:off x="7092950" y="725465"/>
            <a:ext cx="1901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Nos animateurs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932040" y="694687"/>
            <a:ext cx="2340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Cyclotourisme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423480" y="1938104"/>
            <a:ext cx="43455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Daniel CAROSIO</a:t>
            </a: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Michel PELOUIN</a:t>
            </a: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12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27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285" y="1540848"/>
            <a:ext cx="3856276" cy="216915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80" y="1350498"/>
            <a:ext cx="3400907" cy="254985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02" y="4048810"/>
            <a:ext cx="3413000" cy="25589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09" y="4381608"/>
            <a:ext cx="3434668" cy="1932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09" y="1675948"/>
            <a:ext cx="7889527" cy="4435845"/>
          </a:xfrm>
          <a:prstGeom prst="rect">
            <a:avLst/>
          </a:prstGeom>
        </p:spPr>
      </p:pic>
      <p:sp>
        <p:nvSpPr>
          <p:cNvPr id="7" name="ZoneTexte 4"/>
          <p:cNvSpPr txBox="1">
            <a:spLocks noChangeArrowheads="1"/>
          </p:cNvSpPr>
          <p:nvPr/>
        </p:nvSpPr>
        <p:spPr bwMode="auto">
          <a:xfrm>
            <a:off x="6697429" y="717505"/>
            <a:ext cx="23402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400" b="1" i="1" dirty="0">
                <a:solidFill>
                  <a:srgbClr val="FF0000"/>
                </a:solidFill>
                <a:latin typeface="Comic Sans MS" pitchFamily="66" charset="0"/>
              </a:rPr>
              <a:t>Michel PELOUIN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758151" y="679298"/>
            <a:ext cx="10739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Cyclo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80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xit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4000"/>
                            </p:stCondLst>
                            <p:childTnLst>
                              <p:par>
                                <p:cTn id="55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4"/>
          <p:cNvSpPr txBox="1">
            <a:spLocks noChangeArrowheads="1"/>
          </p:cNvSpPr>
          <p:nvPr/>
        </p:nvSpPr>
        <p:spPr bwMode="auto">
          <a:xfrm>
            <a:off x="7092950" y="725465"/>
            <a:ext cx="1901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Nos animateurs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834173" y="725465"/>
            <a:ext cx="23402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i="1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Rapports d’activités</a:t>
            </a:r>
            <a:endParaRPr lang="fr-FR" sz="1600" b="1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220072" y="1582564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Gymnastique-maintien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Joëlle RENARD</a:t>
            </a:r>
            <a:endParaRPr lang="fr-FR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88467" y="3814607"/>
            <a:ext cx="2724966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/>
                </a:solidFill>
              </a:rPr>
              <a:t>Rando pédestre</a:t>
            </a:r>
            <a:r>
              <a:rPr lang="fr-FR" b="1" dirty="0">
                <a:solidFill>
                  <a:srgbClr val="FF0000"/>
                </a:solidFill>
              </a:rPr>
              <a:t> Balade</a:t>
            </a:r>
          </a:p>
          <a:p>
            <a:r>
              <a:rPr lang="fr-FR" sz="1400" b="1" i="1" dirty="0">
                <a:solidFill>
                  <a:srgbClr val="FF0000"/>
                </a:solidFill>
              </a:rPr>
              <a:t>Odile ANGEVIN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284251" y="3803654"/>
            <a:ext cx="271155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Marche nordique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Michel ZÉMO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05163" y="4929260"/>
            <a:ext cx="2708270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Pétanque </a:t>
            </a:r>
          </a:p>
          <a:p>
            <a:r>
              <a:rPr lang="fr-FR" sz="1400" b="1" i="1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Jacques COMTE</a:t>
            </a:r>
            <a:endParaRPr lang="fr-FR" sz="1400" dirty="0">
              <a:solidFill>
                <a:schemeClr val="accent6">
                  <a:lumMod val="50000"/>
                  <a:alpha val="30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286635" y="1573459"/>
            <a:ext cx="2781309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Gymnastique aquatique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Hervé MARTIN</a:t>
            </a:r>
            <a:endParaRPr lang="fr-FR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533478" y="2535884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B050">
                    <a:alpha val="30000"/>
                  </a:srgbClr>
                </a:solidFill>
              </a:rPr>
              <a:t>Cyclotourisme</a:t>
            </a:r>
            <a:r>
              <a:rPr lang="fr-FR" b="1" dirty="0">
                <a:solidFill>
                  <a:srgbClr val="00B050">
                    <a:alpha val="30000"/>
                  </a:srgbClr>
                </a:solidFill>
              </a:rPr>
              <a:t> Cyclo</a:t>
            </a:r>
          </a:p>
          <a:p>
            <a:r>
              <a:rPr lang="fr-FR" sz="1400" b="1" i="1" dirty="0">
                <a:solidFill>
                  <a:srgbClr val="00B050">
                    <a:alpha val="30000"/>
                  </a:srgbClr>
                </a:solidFill>
              </a:rPr>
              <a:t>Michel PELOUIN</a:t>
            </a:r>
            <a:endParaRPr lang="fr-FR" sz="1400" dirty="0">
              <a:solidFill>
                <a:srgbClr val="00B050">
                  <a:alpha val="30000"/>
                </a:srgb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295593" y="3537157"/>
            <a:ext cx="269652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Rando pédestre</a:t>
            </a:r>
            <a:r>
              <a:rPr lang="fr-FR" b="1" dirty="0">
                <a:solidFill>
                  <a:srgbClr val="FF0000">
                    <a:alpha val="30000"/>
                  </a:srgbClr>
                </a:solidFill>
              </a:rPr>
              <a:t> Rando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Paulette PERRIN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295593" y="4617186"/>
            <a:ext cx="269652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CCFE4">
                    <a:alpha val="30000"/>
                  </a:srgbClr>
                </a:solidFill>
              </a:rPr>
              <a:t>Danses</a:t>
            </a:r>
          </a:p>
          <a:p>
            <a:r>
              <a:rPr lang="fr-FR" sz="1400" b="1" i="1" dirty="0">
                <a:solidFill>
                  <a:srgbClr val="0CCFE4">
                    <a:alpha val="30000"/>
                  </a:srgbClr>
                </a:solidFill>
              </a:rPr>
              <a:t>Marie-Paule LECLERC</a:t>
            </a:r>
            <a:endParaRPr lang="fr-FR" dirty="0">
              <a:solidFill>
                <a:srgbClr val="0CCFE4">
                  <a:alpha val="30000"/>
                </a:srgb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01570" y="2551820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B050">
                    <a:alpha val="30000"/>
                  </a:srgbClr>
                </a:solidFill>
              </a:rPr>
              <a:t>Cyclotourisme</a:t>
            </a:r>
            <a:r>
              <a:rPr lang="fr-FR" b="1" dirty="0">
                <a:solidFill>
                  <a:srgbClr val="00B050">
                    <a:alpha val="30000"/>
                  </a:srgbClr>
                </a:solidFill>
              </a:rPr>
              <a:t> Balade</a:t>
            </a:r>
          </a:p>
          <a:p>
            <a:r>
              <a:rPr lang="fr-FR" sz="1400" b="1" i="1" dirty="0">
                <a:solidFill>
                  <a:srgbClr val="00B050">
                    <a:alpha val="30000"/>
                  </a:srgbClr>
                </a:solidFill>
              </a:rPr>
              <a:t>Émile SEIGNEUR</a:t>
            </a:r>
            <a:endParaRPr lang="fr-FR" dirty="0">
              <a:solidFill>
                <a:srgbClr val="00B050">
                  <a:alpha val="30000"/>
                </a:srgb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271216" y="6109642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Multi-activités Séniors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Joël VAZEUX</a:t>
            </a:r>
            <a:endParaRPr lang="fr-FR" sz="1400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271770" y="5206458"/>
            <a:ext cx="271155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7030A0">
                    <a:alpha val="30000"/>
                  </a:srgbClr>
                </a:solidFill>
              </a:rPr>
              <a:t>Swingolf</a:t>
            </a:r>
          </a:p>
          <a:p>
            <a:r>
              <a:rPr lang="fr-FR" sz="1400" b="1" i="1" dirty="0">
                <a:solidFill>
                  <a:srgbClr val="7030A0">
                    <a:alpha val="30000"/>
                  </a:srgbClr>
                </a:solidFill>
              </a:rPr>
              <a:t>Gérard LE ROY</a:t>
            </a:r>
            <a:endParaRPr lang="fr-FR" dirty="0">
              <a:solidFill>
                <a:srgbClr val="7030A0">
                  <a:alpha val="30000"/>
                </a:srgb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13200" y="5529702"/>
            <a:ext cx="2708270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Mölkky </a:t>
            </a:r>
          </a:p>
          <a:p>
            <a:r>
              <a:rPr lang="fr-FR" sz="1400" b="1" i="1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Odette GAUDINIÈRE</a:t>
            </a:r>
            <a:endParaRPr lang="fr-FR" sz="1400" dirty="0">
              <a:solidFill>
                <a:schemeClr val="accent6">
                  <a:lumMod val="50000"/>
                  <a:alpha val="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4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4"/>
          <p:cNvSpPr txBox="1">
            <a:spLocks noChangeArrowheads="1"/>
          </p:cNvSpPr>
          <p:nvPr/>
        </p:nvSpPr>
        <p:spPr bwMode="auto">
          <a:xfrm>
            <a:off x="7103219" y="684524"/>
            <a:ext cx="1901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Nos animateurs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762960" y="653746"/>
            <a:ext cx="2340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Rando balade 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409511" y="2941810"/>
            <a:ext cx="4345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Odile ANGEVIN</a:t>
            </a: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25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565" y="3645024"/>
            <a:ext cx="2969062" cy="196584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61" y="4947078"/>
            <a:ext cx="3022625" cy="1700226"/>
          </a:xfrm>
          <a:prstGeom prst="rect">
            <a:avLst/>
          </a:prstGeom>
        </p:spPr>
      </p:pic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7092950" y="725465"/>
            <a:ext cx="1901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Odile ANGEVIN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876774" y="694687"/>
            <a:ext cx="2340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Rando balade 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62" y="3097290"/>
            <a:ext cx="3022625" cy="170022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91600"/>
            <a:ext cx="3888432" cy="218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1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4"/>
          <p:cNvSpPr txBox="1">
            <a:spLocks noChangeArrowheads="1"/>
          </p:cNvSpPr>
          <p:nvPr/>
        </p:nvSpPr>
        <p:spPr bwMode="auto">
          <a:xfrm>
            <a:off x="7092950" y="725465"/>
            <a:ext cx="1901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Nos animateurs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834173" y="725465"/>
            <a:ext cx="23402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i="1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Rapports d’activités</a:t>
            </a:r>
            <a:endParaRPr lang="fr-FR" sz="1600" b="1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220072" y="1582564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Gymnastique-maintien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Joëlle RENARD</a:t>
            </a:r>
            <a:endParaRPr lang="fr-FR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88467" y="3814607"/>
            <a:ext cx="2724966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Rando pédestre</a:t>
            </a:r>
            <a:r>
              <a:rPr lang="fr-FR" b="1" dirty="0">
                <a:solidFill>
                  <a:srgbClr val="FF0000">
                    <a:alpha val="30000"/>
                  </a:srgbClr>
                </a:solidFill>
              </a:rPr>
              <a:t> Balade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Odile ANGEVIN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284251" y="3803654"/>
            <a:ext cx="271155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Marche nordique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Michel ZÉMO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05163" y="4929260"/>
            <a:ext cx="2708270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Pétanque </a:t>
            </a:r>
          </a:p>
          <a:p>
            <a:r>
              <a:rPr lang="fr-FR" sz="1400" b="1" i="1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Jacques COMTE</a:t>
            </a:r>
            <a:endParaRPr lang="fr-FR" sz="1400" dirty="0">
              <a:solidFill>
                <a:schemeClr val="accent6">
                  <a:lumMod val="50000"/>
                  <a:alpha val="30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286635" y="1573459"/>
            <a:ext cx="2781309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Gymnastique aquatique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Hervé MARTIN</a:t>
            </a:r>
            <a:endParaRPr lang="fr-FR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533478" y="2535884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B050">
                    <a:alpha val="30000"/>
                  </a:srgbClr>
                </a:solidFill>
              </a:rPr>
              <a:t>Cyclotourisme</a:t>
            </a:r>
            <a:r>
              <a:rPr lang="fr-FR" b="1" dirty="0">
                <a:solidFill>
                  <a:srgbClr val="00B050">
                    <a:alpha val="30000"/>
                  </a:srgbClr>
                </a:solidFill>
              </a:rPr>
              <a:t> Cyclo</a:t>
            </a:r>
          </a:p>
          <a:p>
            <a:r>
              <a:rPr lang="fr-FR" sz="1400" b="1" i="1" dirty="0">
                <a:solidFill>
                  <a:srgbClr val="00B050">
                    <a:alpha val="30000"/>
                  </a:srgbClr>
                </a:solidFill>
              </a:rPr>
              <a:t>Michel PELOUIN</a:t>
            </a:r>
            <a:endParaRPr lang="fr-FR" sz="1400" dirty="0">
              <a:solidFill>
                <a:srgbClr val="00B050">
                  <a:alpha val="30000"/>
                </a:srgb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295593" y="3537157"/>
            <a:ext cx="2696521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/>
                </a:solidFill>
              </a:rPr>
              <a:t>Rando pédestre</a:t>
            </a:r>
            <a:r>
              <a:rPr lang="fr-FR" b="1" dirty="0">
                <a:solidFill>
                  <a:srgbClr val="FF0000"/>
                </a:solidFill>
              </a:rPr>
              <a:t> Rando</a:t>
            </a:r>
          </a:p>
          <a:p>
            <a:r>
              <a:rPr lang="fr-FR" sz="1400" b="1" i="1" dirty="0">
                <a:solidFill>
                  <a:srgbClr val="FF0000"/>
                </a:solidFill>
              </a:rPr>
              <a:t>Paulette PERRIN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295593" y="4617186"/>
            <a:ext cx="269652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CCFE4">
                    <a:alpha val="30000"/>
                  </a:srgbClr>
                </a:solidFill>
              </a:rPr>
              <a:t>Danses</a:t>
            </a:r>
          </a:p>
          <a:p>
            <a:r>
              <a:rPr lang="fr-FR" sz="1400" b="1" i="1" dirty="0">
                <a:solidFill>
                  <a:srgbClr val="0CCFE4">
                    <a:alpha val="30000"/>
                  </a:srgbClr>
                </a:solidFill>
              </a:rPr>
              <a:t>Marie-Paule LECLERC</a:t>
            </a:r>
            <a:endParaRPr lang="fr-FR" dirty="0">
              <a:solidFill>
                <a:srgbClr val="0CCFE4">
                  <a:alpha val="30000"/>
                </a:srgb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01570" y="2551820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B050">
                    <a:alpha val="30000"/>
                  </a:srgbClr>
                </a:solidFill>
              </a:rPr>
              <a:t>Cyclotourisme</a:t>
            </a:r>
            <a:r>
              <a:rPr lang="fr-FR" b="1" dirty="0">
                <a:solidFill>
                  <a:srgbClr val="00B050">
                    <a:alpha val="30000"/>
                  </a:srgbClr>
                </a:solidFill>
              </a:rPr>
              <a:t> Balade</a:t>
            </a:r>
          </a:p>
          <a:p>
            <a:r>
              <a:rPr lang="fr-FR" sz="1400" b="1" i="1" dirty="0">
                <a:solidFill>
                  <a:srgbClr val="00B050">
                    <a:alpha val="30000"/>
                  </a:srgbClr>
                </a:solidFill>
              </a:rPr>
              <a:t>Émile SEIGNEUR</a:t>
            </a:r>
            <a:endParaRPr lang="fr-FR" dirty="0">
              <a:solidFill>
                <a:srgbClr val="00B050">
                  <a:alpha val="30000"/>
                </a:srgb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271216" y="6109642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Multi-activités Séniors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Joël VAZEUX</a:t>
            </a:r>
            <a:endParaRPr lang="fr-FR" sz="1400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271770" y="5206458"/>
            <a:ext cx="271155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7030A0">
                    <a:alpha val="30000"/>
                  </a:srgbClr>
                </a:solidFill>
              </a:rPr>
              <a:t>Swingolf</a:t>
            </a:r>
          </a:p>
          <a:p>
            <a:r>
              <a:rPr lang="fr-FR" sz="1400" b="1" i="1" dirty="0">
                <a:solidFill>
                  <a:srgbClr val="7030A0">
                    <a:alpha val="30000"/>
                  </a:srgbClr>
                </a:solidFill>
              </a:rPr>
              <a:t>Gérard LE ROY</a:t>
            </a:r>
            <a:endParaRPr lang="fr-FR" dirty="0">
              <a:solidFill>
                <a:srgbClr val="7030A0">
                  <a:alpha val="30000"/>
                </a:srgb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13200" y="5529702"/>
            <a:ext cx="2708270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Mölkky </a:t>
            </a:r>
          </a:p>
          <a:p>
            <a:r>
              <a:rPr lang="fr-FR" sz="1400" b="1" i="1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Odette GAUDINIÈRE</a:t>
            </a:r>
            <a:endParaRPr lang="fr-FR" sz="1400" dirty="0">
              <a:solidFill>
                <a:schemeClr val="accent6">
                  <a:lumMod val="50000"/>
                  <a:alpha val="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3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4"/>
          <p:cNvSpPr txBox="1">
            <a:spLocks noChangeArrowheads="1"/>
          </p:cNvSpPr>
          <p:nvPr/>
        </p:nvSpPr>
        <p:spPr bwMode="auto">
          <a:xfrm>
            <a:off x="7092950" y="725465"/>
            <a:ext cx="1901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Nos animateurs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932040" y="694687"/>
            <a:ext cx="2340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Rando Pédestre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424656" y="1772816"/>
            <a:ext cx="43455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Alain BARILLET</a:t>
            </a: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Claude MÉTIER</a:t>
            </a: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Paulette PERRIN</a:t>
            </a: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Jean-Louis TALVARD</a:t>
            </a: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Michel ZÉMO</a:t>
            </a:r>
          </a:p>
          <a:p>
            <a:pPr algn="ctr"/>
            <a:endParaRPr lang="fr-FR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0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54058" y="4154351"/>
            <a:ext cx="3947000" cy="23682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12" y="3750811"/>
            <a:ext cx="3695655" cy="277174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54058" y="1558673"/>
            <a:ext cx="3973722" cy="238423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7584" y="1586765"/>
            <a:ext cx="3880078" cy="2328047"/>
          </a:xfrm>
          <a:prstGeom prst="rect">
            <a:avLst/>
          </a:prstGeom>
        </p:spPr>
      </p:pic>
      <p:sp>
        <p:nvSpPr>
          <p:cNvPr id="7" name="ZoneTexte 4"/>
          <p:cNvSpPr txBox="1">
            <a:spLocks noChangeArrowheads="1"/>
          </p:cNvSpPr>
          <p:nvPr/>
        </p:nvSpPr>
        <p:spPr bwMode="auto">
          <a:xfrm>
            <a:off x="7158931" y="642095"/>
            <a:ext cx="1901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1600" b="1" i="1" dirty="0">
                <a:solidFill>
                  <a:srgbClr val="FF0000"/>
                </a:solidFill>
              </a:rPr>
              <a:t>Alain BARRILLET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862552" y="611317"/>
            <a:ext cx="20985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Rando Pédestre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1700847"/>
            <a:ext cx="8100197" cy="455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7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000"/>
                            </p:stCondLst>
                            <p:childTnLst>
                              <p:par>
                                <p:cTn id="5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4"/>
          <p:cNvSpPr txBox="1">
            <a:spLocks noChangeArrowheads="1"/>
          </p:cNvSpPr>
          <p:nvPr/>
        </p:nvSpPr>
        <p:spPr bwMode="auto">
          <a:xfrm>
            <a:off x="7092950" y="725465"/>
            <a:ext cx="1901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Nos animateurs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834173" y="725465"/>
            <a:ext cx="23402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i="1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Rapports d’activités</a:t>
            </a:r>
            <a:endParaRPr lang="fr-FR" sz="1600" b="1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220072" y="1582564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Gymnastique-maintien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Joëlle RENARD</a:t>
            </a:r>
            <a:endParaRPr lang="fr-FR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88467" y="3814607"/>
            <a:ext cx="2724966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Rando pédestre</a:t>
            </a:r>
            <a:r>
              <a:rPr lang="fr-FR" b="1" dirty="0">
                <a:solidFill>
                  <a:srgbClr val="FF0000">
                    <a:alpha val="30000"/>
                  </a:srgbClr>
                </a:solidFill>
              </a:rPr>
              <a:t> Balade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Odile ANGEVIN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284251" y="3803654"/>
            <a:ext cx="2711551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/>
                </a:solidFill>
              </a:rPr>
              <a:t>Marche nordique</a:t>
            </a:r>
          </a:p>
          <a:p>
            <a:r>
              <a:rPr lang="fr-FR" sz="1400" b="1" i="1" dirty="0">
                <a:solidFill>
                  <a:srgbClr val="FF0000"/>
                </a:solidFill>
              </a:rPr>
              <a:t>Michel ZÉMO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05163" y="4929260"/>
            <a:ext cx="2708270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Pétanque </a:t>
            </a:r>
          </a:p>
          <a:p>
            <a:r>
              <a:rPr lang="fr-FR" sz="1400" b="1" i="1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Jacques COMTE</a:t>
            </a:r>
            <a:endParaRPr lang="fr-FR" sz="1400" dirty="0">
              <a:solidFill>
                <a:schemeClr val="accent6">
                  <a:lumMod val="50000"/>
                  <a:alpha val="30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286635" y="1573459"/>
            <a:ext cx="2781309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Gymnastique aquatique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Hervé MARTIN</a:t>
            </a:r>
            <a:endParaRPr lang="fr-FR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533478" y="2535884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B050">
                    <a:alpha val="30000"/>
                  </a:srgbClr>
                </a:solidFill>
              </a:rPr>
              <a:t>Cyclotourisme</a:t>
            </a:r>
            <a:r>
              <a:rPr lang="fr-FR" b="1" dirty="0">
                <a:solidFill>
                  <a:srgbClr val="00B050">
                    <a:alpha val="30000"/>
                  </a:srgbClr>
                </a:solidFill>
              </a:rPr>
              <a:t> Cyclo</a:t>
            </a:r>
          </a:p>
          <a:p>
            <a:r>
              <a:rPr lang="fr-FR" sz="1400" b="1" i="1" dirty="0">
                <a:solidFill>
                  <a:srgbClr val="00B050">
                    <a:alpha val="30000"/>
                  </a:srgbClr>
                </a:solidFill>
              </a:rPr>
              <a:t>Michel PELOUIN</a:t>
            </a:r>
            <a:endParaRPr lang="fr-FR" sz="1400" dirty="0">
              <a:solidFill>
                <a:srgbClr val="00B050">
                  <a:alpha val="30000"/>
                </a:srgb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295593" y="3537157"/>
            <a:ext cx="269652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Rando pédestre</a:t>
            </a:r>
            <a:r>
              <a:rPr lang="fr-FR" b="1" dirty="0">
                <a:solidFill>
                  <a:srgbClr val="FF0000">
                    <a:alpha val="30000"/>
                  </a:srgbClr>
                </a:solidFill>
              </a:rPr>
              <a:t> Rando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Paulette PERRIN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295593" y="4617186"/>
            <a:ext cx="269652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CCFE4">
                    <a:alpha val="30000"/>
                  </a:srgbClr>
                </a:solidFill>
              </a:rPr>
              <a:t>Danses</a:t>
            </a:r>
          </a:p>
          <a:p>
            <a:r>
              <a:rPr lang="fr-FR" sz="1400" b="1" i="1" dirty="0">
                <a:solidFill>
                  <a:srgbClr val="0CCFE4">
                    <a:alpha val="30000"/>
                  </a:srgbClr>
                </a:solidFill>
              </a:rPr>
              <a:t>Marie-Paule LECLERC</a:t>
            </a:r>
            <a:endParaRPr lang="fr-FR" dirty="0">
              <a:solidFill>
                <a:srgbClr val="0CCFE4">
                  <a:alpha val="30000"/>
                </a:srgb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01570" y="2551820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B050">
                    <a:alpha val="30000"/>
                  </a:srgbClr>
                </a:solidFill>
              </a:rPr>
              <a:t>Cyclotourisme</a:t>
            </a:r>
            <a:r>
              <a:rPr lang="fr-FR" b="1" dirty="0">
                <a:solidFill>
                  <a:srgbClr val="00B050">
                    <a:alpha val="30000"/>
                  </a:srgbClr>
                </a:solidFill>
              </a:rPr>
              <a:t> Balade</a:t>
            </a:r>
          </a:p>
          <a:p>
            <a:r>
              <a:rPr lang="fr-FR" sz="1400" b="1" i="1" dirty="0">
                <a:solidFill>
                  <a:srgbClr val="00B050">
                    <a:alpha val="30000"/>
                  </a:srgbClr>
                </a:solidFill>
              </a:rPr>
              <a:t>Émile SEIGNEUR</a:t>
            </a:r>
            <a:endParaRPr lang="fr-FR" dirty="0">
              <a:solidFill>
                <a:srgbClr val="00B050">
                  <a:alpha val="30000"/>
                </a:srgb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271216" y="6109642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Multi-activités Séniors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Joël VAZEUX</a:t>
            </a:r>
            <a:endParaRPr lang="fr-FR" sz="1400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271770" y="5206458"/>
            <a:ext cx="271155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7030A0">
                    <a:alpha val="30000"/>
                  </a:srgbClr>
                </a:solidFill>
              </a:rPr>
              <a:t>Swingolf</a:t>
            </a:r>
          </a:p>
          <a:p>
            <a:r>
              <a:rPr lang="fr-FR" sz="1400" b="1" i="1" dirty="0">
                <a:solidFill>
                  <a:srgbClr val="7030A0">
                    <a:alpha val="30000"/>
                  </a:srgbClr>
                </a:solidFill>
              </a:rPr>
              <a:t>Gérard LE ROY</a:t>
            </a:r>
            <a:endParaRPr lang="fr-FR" dirty="0">
              <a:solidFill>
                <a:srgbClr val="7030A0">
                  <a:alpha val="30000"/>
                </a:srgb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13200" y="5529702"/>
            <a:ext cx="2708270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Mölkky </a:t>
            </a:r>
          </a:p>
          <a:p>
            <a:r>
              <a:rPr lang="fr-FR" sz="1400" b="1" i="1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Odette GAUDINIÈRE</a:t>
            </a:r>
            <a:endParaRPr lang="fr-FR" sz="1400" dirty="0">
              <a:solidFill>
                <a:schemeClr val="accent6">
                  <a:lumMod val="50000"/>
                  <a:alpha val="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5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4"/>
          <p:cNvSpPr txBox="1">
            <a:spLocks noChangeArrowheads="1"/>
          </p:cNvSpPr>
          <p:nvPr/>
        </p:nvSpPr>
        <p:spPr bwMode="auto">
          <a:xfrm>
            <a:off x="7092950" y="725465"/>
            <a:ext cx="1901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Nos animateurs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932040" y="694687"/>
            <a:ext cx="2340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Marche nordique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409511" y="2941810"/>
            <a:ext cx="43455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Roland MARTINEAU</a:t>
            </a: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Michel SERRAND</a:t>
            </a: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Michel ZÉMO</a:t>
            </a:r>
          </a:p>
        </p:txBody>
      </p:sp>
    </p:spTree>
    <p:extLst>
      <p:ext uri="{BB962C8B-B14F-4D97-AF65-F5344CB8AC3E}">
        <p14:creationId xmlns:p14="http://schemas.microsoft.com/office/powerpoint/2010/main" val="297956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38" y="4365104"/>
            <a:ext cx="3463624" cy="230344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12679"/>
            <a:ext cx="3731290" cy="248145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87" y="1513812"/>
            <a:ext cx="3307096" cy="248032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552" y="4365104"/>
            <a:ext cx="4095017" cy="2303446"/>
          </a:xfrm>
          <a:prstGeom prst="rect">
            <a:avLst/>
          </a:prstGeom>
        </p:spPr>
      </p:pic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6684810" y="733912"/>
            <a:ext cx="23852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Michel ZÉMO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662064" y="703134"/>
            <a:ext cx="2025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Marche nordique</a:t>
            </a:r>
            <a:endParaRPr lang="fr-FR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3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3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4"/>
          <p:cNvSpPr txBox="1">
            <a:spLocks noChangeArrowheads="1"/>
          </p:cNvSpPr>
          <p:nvPr/>
        </p:nvSpPr>
        <p:spPr bwMode="auto">
          <a:xfrm>
            <a:off x="7092950" y="725465"/>
            <a:ext cx="1901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Nos animateurs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834173" y="725465"/>
            <a:ext cx="23402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i="1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Rapports d’activités</a:t>
            </a:r>
            <a:endParaRPr lang="fr-FR" sz="1600" b="1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220072" y="1582564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Gymnastique-maintien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Joëlle RENARD</a:t>
            </a:r>
            <a:endParaRPr lang="fr-FR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88467" y="3814607"/>
            <a:ext cx="2724966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Rando pédestre</a:t>
            </a:r>
            <a:r>
              <a:rPr lang="fr-FR" b="1" dirty="0">
                <a:solidFill>
                  <a:srgbClr val="FF0000">
                    <a:alpha val="30000"/>
                  </a:srgbClr>
                </a:solidFill>
              </a:rPr>
              <a:t> Balade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Odile ANGEVIN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284251" y="3803654"/>
            <a:ext cx="271155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Marche nordique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Michel ZÉMO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05163" y="4929260"/>
            <a:ext cx="2708270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6">
                    <a:lumMod val="50000"/>
                  </a:schemeClr>
                </a:solidFill>
              </a:rPr>
              <a:t>Pétanque </a:t>
            </a:r>
          </a:p>
          <a:p>
            <a:r>
              <a:rPr lang="fr-FR" sz="1400" b="1" i="1" dirty="0">
                <a:solidFill>
                  <a:schemeClr val="accent6">
                    <a:lumMod val="50000"/>
                  </a:schemeClr>
                </a:solidFill>
              </a:rPr>
              <a:t>Jacques COMTE</a:t>
            </a:r>
            <a:endParaRPr lang="fr-FR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286635" y="1573459"/>
            <a:ext cx="2781309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Gymnastique aquatique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Hervé MARTIN</a:t>
            </a:r>
            <a:endParaRPr lang="fr-FR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533478" y="2535884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B050">
                    <a:alpha val="30000"/>
                  </a:srgbClr>
                </a:solidFill>
              </a:rPr>
              <a:t>Cyclotourisme</a:t>
            </a:r>
            <a:r>
              <a:rPr lang="fr-FR" b="1" dirty="0">
                <a:solidFill>
                  <a:srgbClr val="00B050">
                    <a:alpha val="30000"/>
                  </a:srgbClr>
                </a:solidFill>
              </a:rPr>
              <a:t> Cyclo</a:t>
            </a:r>
          </a:p>
          <a:p>
            <a:r>
              <a:rPr lang="fr-FR" sz="1400" b="1" i="1" dirty="0">
                <a:solidFill>
                  <a:srgbClr val="00B050">
                    <a:alpha val="30000"/>
                  </a:srgbClr>
                </a:solidFill>
              </a:rPr>
              <a:t>Michel PELOUIN</a:t>
            </a:r>
            <a:endParaRPr lang="fr-FR" sz="1400" dirty="0">
              <a:solidFill>
                <a:srgbClr val="00B050">
                  <a:alpha val="30000"/>
                </a:srgb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295593" y="3537157"/>
            <a:ext cx="269652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Rando pédestre</a:t>
            </a:r>
            <a:r>
              <a:rPr lang="fr-FR" b="1" dirty="0">
                <a:solidFill>
                  <a:srgbClr val="FF0000">
                    <a:alpha val="30000"/>
                  </a:srgbClr>
                </a:solidFill>
              </a:rPr>
              <a:t> Rando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Paulette PERRIN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295593" y="4617186"/>
            <a:ext cx="269652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CCFE4">
                    <a:alpha val="30000"/>
                  </a:srgbClr>
                </a:solidFill>
              </a:rPr>
              <a:t>Danses</a:t>
            </a:r>
          </a:p>
          <a:p>
            <a:r>
              <a:rPr lang="fr-FR" sz="1400" b="1" i="1" dirty="0">
                <a:solidFill>
                  <a:srgbClr val="0CCFE4">
                    <a:alpha val="30000"/>
                  </a:srgbClr>
                </a:solidFill>
              </a:rPr>
              <a:t>Marie-Paule LECLERC</a:t>
            </a:r>
            <a:endParaRPr lang="fr-FR" dirty="0">
              <a:solidFill>
                <a:srgbClr val="0CCFE4">
                  <a:alpha val="30000"/>
                </a:srgb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01570" y="2551820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B050">
                    <a:alpha val="30000"/>
                  </a:srgbClr>
                </a:solidFill>
              </a:rPr>
              <a:t>Cyclotourisme</a:t>
            </a:r>
            <a:r>
              <a:rPr lang="fr-FR" b="1" dirty="0">
                <a:solidFill>
                  <a:srgbClr val="00B050">
                    <a:alpha val="30000"/>
                  </a:srgbClr>
                </a:solidFill>
              </a:rPr>
              <a:t> Balade</a:t>
            </a:r>
          </a:p>
          <a:p>
            <a:r>
              <a:rPr lang="fr-FR" sz="1400" b="1" i="1" dirty="0">
                <a:solidFill>
                  <a:srgbClr val="00B050">
                    <a:alpha val="30000"/>
                  </a:srgbClr>
                </a:solidFill>
              </a:rPr>
              <a:t>Émile SEIGNEUR</a:t>
            </a:r>
            <a:endParaRPr lang="fr-FR" dirty="0">
              <a:solidFill>
                <a:srgbClr val="00B050">
                  <a:alpha val="30000"/>
                </a:srgb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271216" y="6109642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Multi-activités Séniors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Joël VAZEUX</a:t>
            </a:r>
            <a:endParaRPr lang="fr-FR" sz="1400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271770" y="5206458"/>
            <a:ext cx="271155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7030A0">
                    <a:alpha val="30000"/>
                  </a:srgbClr>
                </a:solidFill>
              </a:rPr>
              <a:t>Swingolf</a:t>
            </a:r>
          </a:p>
          <a:p>
            <a:r>
              <a:rPr lang="fr-FR" sz="1400" b="1" i="1" dirty="0">
                <a:solidFill>
                  <a:srgbClr val="7030A0">
                    <a:alpha val="30000"/>
                  </a:srgbClr>
                </a:solidFill>
              </a:rPr>
              <a:t>Gérard LE ROY</a:t>
            </a:r>
            <a:endParaRPr lang="fr-FR" dirty="0">
              <a:solidFill>
                <a:srgbClr val="7030A0">
                  <a:alpha val="30000"/>
                </a:srgb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13200" y="5529702"/>
            <a:ext cx="2708270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Mölkky </a:t>
            </a:r>
          </a:p>
          <a:p>
            <a:r>
              <a:rPr lang="fr-FR" sz="1400" b="1" i="1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Odette GAUDINIÈRE</a:t>
            </a:r>
            <a:endParaRPr lang="fr-FR" sz="1400" dirty="0">
              <a:solidFill>
                <a:schemeClr val="accent6">
                  <a:lumMod val="50000"/>
                  <a:alpha val="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1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4"/>
          <p:cNvSpPr txBox="1">
            <a:spLocks noChangeArrowheads="1"/>
          </p:cNvSpPr>
          <p:nvPr/>
        </p:nvSpPr>
        <p:spPr bwMode="auto">
          <a:xfrm>
            <a:off x="7227295" y="707980"/>
            <a:ext cx="17095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Nos animateurs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770541" y="684524"/>
            <a:ext cx="2340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Pétanque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107074" y="2420888"/>
            <a:ext cx="49651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Daniel ANGOT</a:t>
            </a: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Denise COMTE</a:t>
            </a: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Jacques COMTE</a:t>
            </a:r>
          </a:p>
        </p:txBody>
      </p:sp>
    </p:spTree>
    <p:extLst>
      <p:ext uri="{BB962C8B-B14F-4D97-AF65-F5344CB8AC3E}">
        <p14:creationId xmlns:p14="http://schemas.microsoft.com/office/powerpoint/2010/main" val="301723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053" y="4057752"/>
            <a:ext cx="3626018" cy="241734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866" y="4209187"/>
            <a:ext cx="3524126" cy="21144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87" y="1405692"/>
            <a:ext cx="3218228" cy="241561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514" y="1440137"/>
            <a:ext cx="3216309" cy="2414179"/>
          </a:xfrm>
          <a:prstGeom prst="rect">
            <a:avLst/>
          </a:prstGeom>
        </p:spPr>
      </p:pic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7105089" y="680688"/>
            <a:ext cx="1950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Jacques COMTE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889677" y="657232"/>
            <a:ext cx="2340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Pétanque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3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4"/>
          <p:cNvSpPr txBox="1">
            <a:spLocks noChangeArrowheads="1"/>
          </p:cNvSpPr>
          <p:nvPr/>
        </p:nvSpPr>
        <p:spPr bwMode="auto">
          <a:xfrm>
            <a:off x="7092950" y="725465"/>
            <a:ext cx="1901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Nos animateurs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834173" y="725465"/>
            <a:ext cx="23402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i="1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Rapports d’activités</a:t>
            </a:r>
            <a:endParaRPr lang="fr-FR" sz="1600" b="1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220072" y="1582564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Gymnastique-maintien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Joëlle RENARD</a:t>
            </a:r>
            <a:endParaRPr lang="fr-FR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88467" y="3814607"/>
            <a:ext cx="2724966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Rando pédestre</a:t>
            </a:r>
            <a:r>
              <a:rPr lang="fr-FR" b="1" dirty="0">
                <a:solidFill>
                  <a:srgbClr val="FF0000">
                    <a:alpha val="30000"/>
                  </a:srgbClr>
                </a:solidFill>
              </a:rPr>
              <a:t> Balade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Odile ANGEVIN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284251" y="3803654"/>
            <a:ext cx="271155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Marche nordique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Michel ZÉMO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05163" y="4929260"/>
            <a:ext cx="2708270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Pétanque </a:t>
            </a:r>
          </a:p>
          <a:p>
            <a:r>
              <a:rPr lang="fr-FR" sz="1400" b="1" i="1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Jacques COMTE</a:t>
            </a:r>
            <a:endParaRPr lang="fr-FR" sz="1400" dirty="0">
              <a:solidFill>
                <a:schemeClr val="accent6">
                  <a:lumMod val="50000"/>
                  <a:alpha val="30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286635" y="1573459"/>
            <a:ext cx="2781309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Gymnastique aquatique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Hervé MARTIN</a:t>
            </a:r>
            <a:endParaRPr lang="fr-FR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533478" y="2535884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B050">
                    <a:alpha val="30000"/>
                  </a:srgbClr>
                </a:solidFill>
              </a:rPr>
              <a:t>Cyclotourisme</a:t>
            </a:r>
            <a:r>
              <a:rPr lang="fr-FR" b="1" dirty="0">
                <a:solidFill>
                  <a:srgbClr val="00B050">
                    <a:alpha val="30000"/>
                  </a:srgbClr>
                </a:solidFill>
              </a:rPr>
              <a:t> Cyclo</a:t>
            </a:r>
          </a:p>
          <a:p>
            <a:r>
              <a:rPr lang="fr-FR" sz="1400" b="1" i="1" dirty="0">
                <a:solidFill>
                  <a:srgbClr val="00B050">
                    <a:alpha val="30000"/>
                  </a:srgbClr>
                </a:solidFill>
              </a:rPr>
              <a:t>Michel PELOUIN</a:t>
            </a:r>
            <a:endParaRPr lang="fr-FR" sz="1400" dirty="0">
              <a:solidFill>
                <a:srgbClr val="00B050">
                  <a:alpha val="30000"/>
                </a:srgb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295593" y="3537157"/>
            <a:ext cx="269652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Rando pédestre</a:t>
            </a:r>
            <a:r>
              <a:rPr lang="fr-FR" b="1" dirty="0">
                <a:solidFill>
                  <a:srgbClr val="FF0000">
                    <a:alpha val="30000"/>
                  </a:srgbClr>
                </a:solidFill>
              </a:rPr>
              <a:t> Rando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Paulette PERRIN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295593" y="4617186"/>
            <a:ext cx="269652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CCFE4">
                    <a:alpha val="30000"/>
                  </a:srgbClr>
                </a:solidFill>
              </a:rPr>
              <a:t>Danses</a:t>
            </a:r>
          </a:p>
          <a:p>
            <a:r>
              <a:rPr lang="fr-FR" sz="1400" b="1" i="1" dirty="0">
                <a:solidFill>
                  <a:srgbClr val="0CCFE4">
                    <a:alpha val="30000"/>
                  </a:srgbClr>
                </a:solidFill>
              </a:rPr>
              <a:t>Marie-Paule LECLERC</a:t>
            </a:r>
            <a:endParaRPr lang="fr-FR" dirty="0">
              <a:solidFill>
                <a:srgbClr val="0CCFE4">
                  <a:alpha val="30000"/>
                </a:srgb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01570" y="2551820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B050">
                    <a:alpha val="30000"/>
                  </a:srgbClr>
                </a:solidFill>
              </a:rPr>
              <a:t>Cyclotourisme</a:t>
            </a:r>
            <a:r>
              <a:rPr lang="fr-FR" b="1" dirty="0">
                <a:solidFill>
                  <a:srgbClr val="00B050">
                    <a:alpha val="30000"/>
                  </a:srgbClr>
                </a:solidFill>
              </a:rPr>
              <a:t> Balade</a:t>
            </a:r>
          </a:p>
          <a:p>
            <a:r>
              <a:rPr lang="fr-FR" sz="1400" b="1" i="1" dirty="0">
                <a:solidFill>
                  <a:srgbClr val="00B050">
                    <a:alpha val="30000"/>
                  </a:srgbClr>
                </a:solidFill>
              </a:rPr>
              <a:t>Émile SEIGNEUR</a:t>
            </a:r>
            <a:endParaRPr lang="fr-FR" dirty="0">
              <a:solidFill>
                <a:srgbClr val="00B050">
                  <a:alpha val="30000"/>
                </a:srgb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271216" y="6109642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Multi-activités Séniors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Joël VAZEUX</a:t>
            </a:r>
            <a:endParaRPr lang="fr-FR" sz="1400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271770" y="5206458"/>
            <a:ext cx="271155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7030A0">
                    <a:alpha val="30000"/>
                  </a:srgbClr>
                </a:solidFill>
              </a:rPr>
              <a:t>Swingolf</a:t>
            </a:r>
          </a:p>
          <a:p>
            <a:r>
              <a:rPr lang="fr-FR" sz="1400" b="1" i="1" dirty="0">
                <a:solidFill>
                  <a:srgbClr val="7030A0">
                    <a:alpha val="30000"/>
                  </a:srgbClr>
                </a:solidFill>
              </a:rPr>
              <a:t>Gérard LE ROY</a:t>
            </a:r>
            <a:endParaRPr lang="fr-FR" dirty="0">
              <a:solidFill>
                <a:srgbClr val="7030A0">
                  <a:alpha val="30000"/>
                </a:srgb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13200" y="5529702"/>
            <a:ext cx="2708270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6">
                    <a:lumMod val="50000"/>
                  </a:schemeClr>
                </a:solidFill>
              </a:rPr>
              <a:t>Mölkky </a:t>
            </a:r>
          </a:p>
          <a:p>
            <a:r>
              <a:rPr lang="fr-FR" sz="1400" b="1" i="1" dirty="0">
                <a:solidFill>
                  <a:schemeClr val="accent6">
                    <a:lumMod val="50000"/>
                  </a:schemeClr>
                </a:solidFill>
              </a:rPr>
              <a:t>Odette GAUDINIÈRE</a:t>
            </a:r>
            <a:endParaRPr lang="fr-FR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61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7780" y="3244334"/>
            <a:ext cx="390844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Bertrand GANDON</a:t>
            </a: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Odette GAUDINIÈRE</a:t>
            </a:r>
          </a:p>
          <a:p>
            <a:pPr algn="ctr"/>
            <a:endParaRPr lang="fr-FR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fr-FR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4"/>
          <p:cNvSpPr txBox="1">
            <a:spLocks noChangeArrowheads="1"/>
          </p:cNvSpPr>
          <p:nvPr/>
        </p:nvSpPr>
        <p:spPr bwMode="auto">
          <a:xfrm>
            <a:off x="7227295" y="707980"/>
            <a:ext cx="17095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Nos animateurs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770541" y="684524"/>
            <a:ext cx="2340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Mölkky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24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6300192" y="666051"/>
            <a:ext cx="26179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Odette GAUDINIÈRE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889677" y="657232"/>
            <a:ext cx="15545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Mölkky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499" y="4057752"/>
            <a:ext cx="3223126" cy="24173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80" y="3947532"/>
            <a:ext cx="3524125" cy="264309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120" y="1469314"/>
            <a:ext cx="2982245" cy="24156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514" y="1441111"/>
            <a:ext cx="3216309" cy="241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5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4"/>
          <p:cNvSpPr txBox="1">
            <a:spLocks noChangeArrowheads="1"/>
          </p:cNvSpPr>
          <p:nvPr/>
        </p:nvSpPr>
        <p:spPr bwMode="auto">
          <a:xfrm>
            <a:off x="7092950" y="725465"/>
            <a:ext cx="1901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Nos animateurs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834173" y="725465"/>
            <a:ext cx="23402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i="1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Rapports d’activités</a:t>
            </a:r>
            <a:endParaRPr lang="fr-FR" sz="1600" b="1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220072" y="1582564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Gymnastique-maintien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Joëlle RENARD</a:t>
            </a:r>
            <a:endParaRPr lang="fr-FR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88467" y="3814607"/>
            <a:ext cx="2724966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Rando pédestre</a:t>
            </a:r>
            <a:r>
              <a:rPr lang="fr-FR" b="1" dirty="0">
                <a:solidFill>
                  <a:srgbClr val="FF0000">
                    <a:alpha val="30000"/>
                  </a:srgbClr>
                </a:solidFill>
              </a:rPr>
              <a:t> Balade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Odile ANGEVIN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284251" y="3803654"/>
            <a:ext cx="271155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Marche nordique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Michel ZÉMO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05163" y="4929260"/>
            <a:ext cx="2708270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Pétanque </a:t>
            </a:r>
          </a:p>
          <a:p>
            <a:r>
              <a:rPr lang="fr-FR" sz="1400" b="1" i="1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Jacques COMTE</a:t>
            </a:r>
            <a:endParaRPr lang="fr-FR" sz="1400" dirty="0">
              <a:solidFill>
                <a:schemeClr val="accent6">
                  <a:lumMod val="50000"/>
                  <a:alpha val="30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286635" y="1573459"/>
            <a:ext cx="2781309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Gymnastique aquatique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Hervé MARTIN</a:t>
            </a:r>
            <a:endParaRPr lang="fr-FR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533478" y="2535884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B050">
                    <a:alpha val="30000"/>
                  </a:srgbClr>
                </a:solidFill>
              </a:rPr>
              <a:t>Cyclotourisme</a:t>
            </a:r>
            <a:r>
              <a:rPr lang="fr-FR" b="1" dirty="0">
                <a:solidFill>
                  <a:srgbClr val="00B050">
                    <a:alpha val="30000"/>
                  </a:srgbClr>
                </a:solidFill>
              </a:rPr>
              <a:t> Cyclo</a:t>
            </a:r>
          </a:p>
          <a:p>
            <a:r>
              <a:rPr lang="fr-FR" sz="1400" b="1" i="1" dirty="0">
                <a:solidFill>
                  <a:srgbClr val="00B050">
                    <a:alpha val="30000"/>
                  </a:srgbClr>
                </a:solidFill>
              </a:rPr>
              <a:t>Michel PELOUIN</a:t>
            </a:r>
            <a:endParaRPr lang="fr-FR" sz="1400" dirty="0">
              <a:solidFill>
                <a:srgbClr val="00B050">
                  <a:alpha val="30000"/>
                </a:srgb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295593" y="3537157"/>
            <a:ext cx="269652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Rando pédestre</a:t>
            </a:r>
            <a:r>
              <a:rPr lang="fr-FR" b="1" dirty="0">
                <a:solidFill>
                  <a:srgbClr val="FF0000">
                    <a:alpha val="30000"/>
                  </a:srgbClr>
                </a:solidFill>
              </a:rPr>
              <a:t> Rando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Paulette PERRIN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295593" y="4617186"/>
            <a:ext cx="2696521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CCFE4"/>
                </a:solidFill>
              </a:rPr>
              <a:t>Danses</a:t>
            </a:r>
          </a:p>
          <a:p>
            <a:r>
              <a:rPr lang="fr-FR" sz="1400" b="1" i="1" dirty="0">
                <a:solidFill>
                  <a:srgbClr val="0CCFE4"/>
                </a:solidFill>
              </a:rPr>
              <a:t>Marie-Paule LECLERC</a:t>
            </a:r>
            <a:endParaRPr lang="fr-FR" dirty="0">
              <a:solidFill>
                <a:srgbClr val="0CCFE4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01570" y="2551820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B050">
                    <a:alpha val="30000"/>
                  </a:srgbClr>
                </a:solidFill>
              </a:rPr>
              <a:t>Cyclotourisme</a:t>
            </a:r>
            <a:r>
              <a:rPr lang="fr-FR" b="1" dirty="0">
                <a:solidFill>
                  <a:srgbClr val="00B050">
                    <a:alpha val="30000"/>
                  </a:srgbClr>
                </a:solidFill>
              </a:rPr>
              <a:t> Balade</a:t>
            </a:r>
          </a:p>
          <a:p>
            <a:r>
              <a:rPr lang="fr-FR" sz="1400" b="1" i="1" dirty="0">
                <a:solidFill>
                  <a:srgbClr val="00B050">
                    <a:alpha val="30000"/>
                  </a:srgbClr>
                </a:solidFill>
              </a:rPr>
              <a:t>Émile SEIGNEUR</a:t>
            </a:r>
            <a:endParaRPr lang="fr-FR" dirty="0">
              <a:solidFill>
                <a:srgbClr val="00B050">
                  <a:alpha val="30000"/>
                </a:srgb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271216" y="6109642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Multi-activités Séniors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Joël VAZEUX</a:t>
            </a:r>
            <a:endParaRPr lang="fr-FR" sz="1400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271770" y="5206458"/>
            <a:ext cx="271155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7030A0">
                    <a:alpha val="30000"/>
                  </a:srgbClr>
                </a:solidFill>
              </a:rPr>
              <a:t>Swingolf</a:t>
            </a:r>
          </a:p>
          <a:p>
            <a:r>
              <a:rPr lang="fr-FR" sz="1400" b="1" i="1" dirty="0">
                <a:solidFill>
                  <a:srgbClr val="7030A0">
                    <a:alpha val="30000"/>
                  </a:srgbClr>
                </a:solidFill>
              </a:rPr>
              <a:t>Gérard LE ROY</a:t>
            </a:r>
            <a:endParaRPr lang="fr-FR" dirty="0">
              <a:solidFill>
                <a:srgbClr val="7030A0">
                  <a:alpha val="30000"/>
                </a:srgb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13200" y="5529702"/>
            <a:ext cx="2708270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Mölkky </a:t>
            </a:r>
          </a:p>
          <a:p>
            <a:r>
              <a:rPr lang="fr-FR" sz="1400" b="1" i="1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Odette GAUDINIÈRE</a:t>
            </a:r>
            <a:endParaRPr lang="fr-FR" sz="1400" dirty="0">
              <a:solidFill>
                <a:schemeClr val="accent6">
                  <a:lumMod val="50000"/>
                  <a:alpha val="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85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4"/>
          <p:cNvSpPr txBox="1">
            <a:spLocks noChangeArrowheads="1"/>
          </p:cNvSpPr>
          <p:nvPr/>
        </p:nvSpPr>
        <p:spPr bwMode="auto">
          <a:xfrm>
            <a:off x="7092950" y="725465"/>
            <a:ext cx="1901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Nos animateurs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932040" y="694687"/>
            <a:ext cx="2340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Danses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074954" y="2354977"/>
            <a:ext cx="496518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Orkia AUBIN</a:t>
            </a:r>
          </a:p>
          <a:p>
            <a:pPr algn="ctr"/>
            <a:endParaRPr lang="fr-FR" sz="16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Christiane CHARBONNEAU</a:t>
            </a:r>
          </a:p>
          <a:p>
            <a:pPr algn="ctr"/>
            <a:endParaRPr lang="fr-FR" sz="16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Marie-Paule LECLERC</a:t>
            </a:r>
          </a:p>
          <a:p>
            <a:pPr algn="ctr"/>
            <a:endParaRPr lang="fr-FR" sz="16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fr-FR" sz="16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97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53" y="1576246"/>
            <a:ext cx="3698820" cy="244836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548406"/>
            <a:ext cx="4215126" cy="193521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595793"/>
            <a:ext cx="3261808" cy="244635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82" y="4427655"/>
            <a:ext cx="3265072" cy="2176715"/>
          </a:xfrm>
          <a:prstGeom prst="rect">
            <a:avLst/>
          </a:prstGeom>
        </p:spPr>
      </p:pic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7168788" y="725465"/>
            <a:ext cx="18632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Orkia AUBIN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932041" y="694687"/>
            <a:ext cx="11701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Danses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34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4"/>
          <p:cNvSpPr txBox="1">
            <a:spLocks noChangeArrowheads="1"/>
          </p:cNvSpPr>
          <p:nvPr/>
        </p:nvSpPr>
        <p:spPr bwMode="auto">
          <a:xfrm>
            <a:off x="7092950" y="725465"/>
            <a:ext cx="1901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Nos animateurs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834173" y="725465"/>
            <a:ext cx="23402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i="1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Rapports d’activités</a:t>
            </a:r>
            <a:endParaRPr lang="fr-FR" sz="1600" b="1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220072" y="1582564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Gymnastique-maintien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Joëlle RENARD</a:t>
            </a:r>
            <a:endParaRPr lang="fr-FR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88467" y="3814607"/>
            <a:ext cx="2724966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Rando pédestre</a:t>
            </a:r>
            <a:r>
              <a:rPr lang="fr-FR" b="1" dirty="0">
                <a:solidFill>
                  <a:srgbClr val="FF0000">
                    <a:alpha val="30000"/>
                  </a:srgbClr>
                </a:solidFill>
              </a:rPr>
              <a:t> Balade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Odile ANGEVIN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284251" y="3803654"/>
            <a:ext cx="271155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Marche nordique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Michel ZÉMO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05163" y="4929260"/>
            <a:ext cx="2708270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Pétanque </a:t>
            </a:r>
          </a:p>
          <a:p>
            <a:r>
              <a:rPr lang="fr-FR" sz="1400" b="1" i="1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Jacques COMTE</a:t>
            </a:r>
            <a:endParaRPr lang="fr-FR" sz="1400" dirty="0">
              <a:solidFill>
                <a:schemeClr val="accent6">
                  <a:lumMod val="50000"/>
                  <a:alpha val="30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286635" y="1573459"/>
            <a:ext cx="2781309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Gymnastique aquatique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Hervé MARTIN</a:t>
            </a:r>
            <a:endParaRPr lang="fr-FR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533478" y="2535884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B050">
                    <a:alpha val="30000"/>
                  </a:srgbClr>
                </a:solidFill>
              </a:rPr>
              <a:t>Cyclotourisme</a:t>
            </a:r>
            <a:r>
              <a:rPr lang="fr-FR" b="1" dirty="0">
                <a:solidFill>
                  <a:srgbClr val="00B050">
                    <a:alpha val="30000"/>
                  </a:srgbClr>
                </a:solidFill>
              </a:rPr>
              <a:t> Cyclo</a:t>
            </a:r>
          </a:p>
          <a:p>
            <a:r>
              <a:rPr lang="fr-FR" sz="1400" b="1" i="1" dirty="0">
                <a:solidFill>
                  <a:srgbClr val="00B050">
                    <a:alpha val="30000"/>
                  </a:srgbClr>
                </a:solidFill>
              </a:rPr>
              <a:t>Michel PELOUIN</a:t>
            </a:r>
            <a:endParaRPr lang="fr-FR" sz="1400" dirty="0">
              <a:solidFill>
                <a:srgbClr val="00B050">
                  <a:alpha val="30000"/>
                </a:srgb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295593" y="3537157"/>
            <a:ext cx="269652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Rando pédestre</a:t>
            </a:r>
            <a:r>
              <a:rPr lang="fr-FR" b="1" dirty="0">
                <a:solidFill>
                  <a:srgbClr val="FF0000">
                    <a:alpha val="30000"/>
                  </a:srgbClr>
                </a:solidFill>
              </a:rPr>
              <a:t> Rando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Paulette PERRIN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295593" y="4617186"/>
            <a:ext cx="269652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CCFE4">
                    <a:alpha val="30000"/>
                  </a:srgbClr>
                </a:solidFill>
              </a:rPr>
              <a:t>Danses</a:t>
            </a:r>
          </a:p>
          <a:p>
            <a:r>
              <a:rPr lang="fr-FR" sz="1400" b="1" i="1" dirty="0">
                <a:solidFill>
                  <a:srgbClr val="0CCFE4">
                    <a:alpha val="30000"/>
                  </a:srgbClr>
                </a:solidFill>
              </a:rPr>
              <a:t>Marie-Paule LECLERC</a:t>
            </a:r>
            <a:endParaRPr lang="fr-FR" dirty="0">
              <a:solidFill>
                <a:srgbClr val="0CCFE4">
                  <a:alpha val="30000"/>
                </a:srgb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01570" y="2551820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B050">
                    <a:alpha val="30000"/>
                  </a:srgbClr>
                </a:solidFill>
              </a:rPr>
              <a:t>Cyclotourisme</a:t>
            </a:r>
            <a:r>
              <a:rPr lang="fr-FR" b="1" dirty="0">
                <a:solidFill>
                  <a:srgbClr val="00B050">
                    <a:alpha val="30000"/>
                  </a:srgbClr>
                </a:solidFill>
              </a:rPr>
              <a:t> Balade</a:t>
            </a:r>
          </a:p>
          <a:p>
            <a:r>
              <a:rPr lang="fr-FR" sz="1400" b="1" i="1" dirty="0">
                <a:solidFill>
                  <a:srgbClr val="00B050">
                    <a:alpha val="30000"/>
                  </a:srgbClr>
                </a:solidFill>
              </a:rPr>
              <a:t>Émile SEIGNEUR</a:t>
            </a:r>
            <a:endParaRPr lang="fr-FR" dirty="0">
              <a:solidFill>
                <a:srgbClr val="00B050">
                  <a:alpha val="30000"/>
                </a:srgb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271216" y="6109642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Multi-activités Séniors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Joël VAZEUX</a:t>
            </a:r>
            <a:endParaRPr lang="fr-FR" sz="1400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271770" y="5206458"/>
            <a:ext cx="2711551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7030A0"/>
                </a:solidFill>
              </a:rPr>
              <a:t>Swingolf</a:t>
            </a:r>
          </a:p>
          <a:p>
            <a:r>
              <a:rPr lang="fr-FR" sz="1400" b="1" i="1" dirty="0">
                <a:solidFill>
                  <a:srgbClr val="7030A0"/>
                </a:solidFill>
              </a:rPr>
              <a:t>Gérard LE ROY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13200" y="5529702"/>
            <a:ext cx="2708270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Mölkky </a:t>
            </a:r>
          </a:p>
          <a:p>
            <a:r>
              <a:rPr lang="fr-FR" sz="1400" b="1" i="1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Odette GAUDINIÈRE</a:t>
            </a:r>
            <a:endParaRPr lang="fr-FR" sz="1400" dirty="0">
              <a:solidFill>
                <a:schemeClr val="accent6">
                  <a:lumMod val="50000"/>
                  <a:alpha val="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96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EC8CA0A-6951-4F0E-8F63-ACFD9409C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1" y="1230459"/>
            <a:ext cx="9144000" cy="56275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F089903-894D-4C2C-8BED-73B49535A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298" y="1484784"/>
            <a:ext cx="6700085" cy="43895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A34851A-821A-4F9F-A210-673CF9BFF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4243629"/>
            <a:ext cx="3913971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1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4"/>
          <p:cNvSpPr txBox="1">
            <a:spLocks noChangeArrowheads="1"/>
          </p:cNvSpPr>
          <p:nvPr/>
        </p:nvSpPr>
        <p:spPr bwMode="auto">
          <a:xfrm>
            <a:off x="7092950" y="725465"/>
            <a:ext cx="1901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Nos animateurs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932040" y="694687"/>
            <a:ext cx="2340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err="1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Swingolf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127765" y="2803925"/>
            <a:ext cx="49651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Michel FLEURY</a:t>
            </a: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Gérard LE ROY</a:t>
            </a: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64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27" y="1451439"/>
            <a:ext cx="8168673" cy="544046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8" y="1573194"/>
            <a:ext cx="3391562" cy="203361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8" y="3820663"/>
            <a:ext cx="3399892" cy="203860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27" y="3757821"/>
            <a:ext cx="3279525" cy="196643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591" y="1679568"/>
            <a:ext cx="3200405" cy="1918993"/>
          </a:xfrm>
          <a:prstGeom prst="rect">
            <a:avLst/>
          </a:prstGeom>
        </p:spPr>
      </p:pic>
      <p:sp>
        <p:nvSpPr>
          <p:cNvPr id="7" name="ZoneTexte 4"/>
          <p:cNvSpPr txBox="1">
            <a:spLocks noChangeArrowheads="1"/>
          </p:cNvSpPr>
          <p:nvPr/>
        </p:nvSpPr>
        <p:spPr bwMode="auto">
          <a:xfrm>
            <a:off x="7092950" y="725465"/>
            <a:ext cx="1901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Gérard LE ROY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932040" y="694687"/>
            <a:ext cx="17586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err="1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Swingolf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40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0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4"/>
          <p:cNvSpPr txBox="1">
            <a:spLocks noChangeArrowheads="1"/>
          </p:cNvSpPr>
          <p:nvPr/>
        </p:nvSpPr>
        <p:spPr bwMode="auto">
          <a:xfrm>
            <a:off x="7092950" y="725465"/>
            <a:ext cx="1901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Nos animateurs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834173" y="725465"/>
            <a:ext cx="23402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i="1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Rapports d’activités</a:t>
            </a:r>
            <a:endParaRPr lang="fr-FR" sz="1600" b="1" i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220072" y="1582564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Gymnastique-maintien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Joëlle RENARD</a:t>
            </a:r>
            <a:endParaRPr lang="fr-FR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88467" y="3814607"/>
            <a:ext cx="2724966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Rando pédestre</a:t>
            </a:r>
            <a:r>
              <a:rPr lang="fr-FR" b="1" dirty="0">
                <a:solidFill>
                  <a:srgbClr val="FF0000">
                    <a:alpha val="30000"/>
                  </a:srgbClr>
                </a:solidFill>
              </a:rPr>
              <a:t> Balade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Odile ANGEVIN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284251" y="3803654"/>
            <a:ext cx="271155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Marche nordique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Michel ZÉMO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05163" y="4929260"/>
            <a:ext cx="2708270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Pétanque </a:t>
            </a:r>
          </a:p>
          <a:p>
            <a:r>
              <a:rPr lang="fr-FR" sz="1400" b="1" i="1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Jacques COMTE</a:t>
            </a:r>
            <a:endParaRPr lang="fr-FR" sz="1400" dirty="0">
              <a:solidFill>
                <a:schemeClr val="accent6">
                  <a:lumMod val="50000"/>
                  <a:alpha val="30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286635" y="1573459"/>
            <a:ext cx="2781309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>
                    <a:alpha val="30000"/>
                  </a:srgbClr>
                </a:solidFill>
              </a:rPr>
              <a:t>Gymnastique aquatique</a:t>
            </a:r>
          </a:p>
          <a:p>
            <a:r>
              <a:rPr lang="fr-FR" sz="1400" b="1" i="1" dirty="0">
                <a:solidFill>
                  <a:srgbClr val="0070C0">
                    <a:alpha val="30000"/>
                  </a:srgbClr>
                </a:solidFill>
              </a:rPr>
              <a:t>Hervé MARTIN</a:t>
            </a:r>
            <a:endParaRPr lang="fr-FR" dirty="0">
              <a:solidFill>
                <a:srgbClr val="0070C0">
                  <a:alpha val="30000"/>
                </a:srgb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533478" y="2535884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B050">
                    <a:alpha val="30000"/>
                  </a:srgbClr>
                </a:solidFill>
              </a:rPr>
              <a:t>Cyclotourisme</a:t>
            </a:r>
            <a:r>
              <a:rPr lang="fr-FR" b="1" dirty="0">
                <a:solidFill>
                  <a:srgbClr val="00B050">
                    <a:alpha val="30000"/>
                  </a:srgbClr>
                </a:solidFill>
              </a:rPr>
              <a:t> Cyclo</a:t>
            </a:r>
          </a:p>
          <a:p>
            <a:r>
              <a:rPr lang="fr-FR" sz="1400" b="1" i="1" dirty="0">
                <a:solidFill>
                  <a:srgbClr val="00B050">
                    <a:alpha val="30000"/>
                  </a:srgbClr>
                </a:solidFill>
              </a:rPr>
              <a:t>Michel PELOUIN</a:t>
            </a:r>
            <a:endParaRPr lang="fr-FR" sz="1400" dirty="0">
              <a:solidFill>
                <a:srgbClr val="00B050">
                  <a:alpha val="30000"/>
                </a:srgb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295593" y="3537157"/>
            <a:ext cx="269652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FF0000">
                    <a:alpha val="30000"/>
                  </a:srgbClr>
                </a:solidFill>
              </a:rPr>
              <a:t>Rando pédestre</a:t>
            </a:r>
            <a:r>
              <a:rPr lang="fr-FR" b="1" dirty="0">
                <a:solidFill>
                  <a:srgbClr val="FF0000">
                    <a:alpha val="30000"/>
                  </a:srgbClr>
                </a:solidFill>
              </a:rPr>
              <a:t> Rando</a:t>
            </a:r>
          </a:p>
          <a:p>
            <a:r>
              <a:rPr lang="fr-FR" sz="1400" b="1" i="1" dirty="0">
                <a:solidFill>
                  <a:srgbClr val="FF0000">
                    <a:alpha val="30000"/>
                  </a:srgbClr>
                </a:solidFill>
              </a:rPr>
              <a:t>Paulette PERRIN</a:t>
            </a:r>
            <a:endParaRPr lang="fr-FR" dirty="0">
              <a:solidFill>
                <a:srgbClr val="FF0000">
                  <a:alpha val="30000"/>
                </a:srgb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295593" y="4617186"/>
            <a:ext cx="269652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CCFE4">
                    <a:alpha val="30000"/>
                  </a:srgbClr>
                </a:solidFill>
              </a:rPr>
              <a:t>Danses</a:t>
            </a:r>
          </a:p>
          <a:p>
            <a:r>
              <a:rPr lang="fr-FR" sz="1400" b="1" i="1" dirty="0">
                <a:solidFill>
                  <a:srgbClr val="0CCFE4">
                    <a:alpha val="30000"/>
                  </a:srgbClr>
                </a:solidFill>
              </a:rPr>
              <a:t>Marie-Paule LECLERC</a:t>
            </a:r>
            <a:endParaRPr lang="fr-FR" dirty="0">
              <a:solidFill>
                <a:srgbClr val="0CCFE4">
                  <a:alpha val="30000"/>
                </a:srgb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01570" y="2551820"/>
            <a:ext cx="2720897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B050">
                    <a:alpha val="30000"/>
                  </a:srgbClr>
                </a:solidFill>
              </a:rPr>
              <a:t>Cyclotourisme</a:t>
            </a:r>
            <a:r>
              <a:rPr lang="fr-FR" b="1" dirty="0">
                <a:solidFill>
                  <a:srgbClr val="00B050">
                    <a:alpha val="30000"/>
                  </a:srgbClr>
                </a:solidFill>
              </a:rPr>
              <a:t> Balade</a:t>
            </a:r>
          </a:p>
          <a:p>
            <a:r>
              <a:rPr lang="fr-FR" sz="1400" b="1" i="1" dirty="0">
                <a:solidFill>
                  <a:srgbClr val="00B050">
                    <a:alpha val="30000"/>
                  </a:srgbClr>
                </a:solidFill>
              </a:rPr>
              <a:t>Émile SEIGNEUR</a:t>
            </a:r>
            <a:endParaRPr lang="fr-FR" dirty="0">
              <a:solidFill>
                <a:srgbClr val="00B050">
                  <a:alpha val="30000"/>
                </a:srgb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271216" y="6109642"/>
            <a:ext cx="2720897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/>
                </a:solidFill>
              </a:rPr>
              <a:t>Multi-activités Séniors</a:t>
            </a:r>
          </a:p>
          <a:p>
            <a:r>
              <a:rPr lang="fr-FR" sz="1400" b="1" i="1" dirty="0">
                <a:solidFill>
                  <a:srgbClr val="0070C0"/>
                </a:solidFill>
              </a:rPr>
              <a:t>Joël VAZEUX</a:t>
            </a:r>
            <a:endParaRPr lang="fr-FR" sz="1400" dirty="0">
              <a:solidFill>
                <a:srgbClr val="0070C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271770" y="5206458"/>
            <a:ext cx="2711551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7030A0">
                    <a:alpha val="30000"/>
                  </a:srgbClr>
                </a:solidFill>
              </a:rPr>
              <a:t>Swingolf</a:t>
            </a:r>
          </a:p>
          <a:p>
            <a:r>
              <a:rPr lang="fr-FR" sz="1400" b="1" i="1" dirty="0">
                <a:solidFill>
                  <a:srgbClr val="7030A0">
                    <a:alpha val="30000"/>
                  </a:srgbClr>
                </a:solidFill>
              </a:rPr>
              <a:t>Gérard LE ROY</a:t>
            </a:r>
            <a:endParaRPr lang="fr-FR" dirty="0">
              <a:solidFill>
                <a:srgbClr val="7030A0">
                  <a:alpha val="30000"/>
                </a:srgb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13200" y="5529702"/>
            <a:ext cx="2708270" cy="584775"/>
          </a:xfrm>
          <a:prstGeom prst="rect">
            <a:avLst/>
          </a:prstGeom>
          <a:noFill/>
          <a:ln w="25400">
            <a:solidFill>
              <a:schemeClr val="tx1">
                <a:alpha val="3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Mölkky </a:t>
            </a:r>
          </a:p>
          <a:p>
            <a:r>
              <a:rPr lang="fr-FR" sz="1400" b="1" i="1" dirty="0">
                <a:solidFill>
                  <a:schemeClr val="accent6">
                    <a:lumMod val="50000"/>
                    <a:alpha val="30000"/>
                  </a:schemeClr>
                </a:solidFill>
              </a:rPr>
              <a:t>Odette GAUDINIÈRE</a:t>
            </a:r>
            <a:endParaRPr lang="fr-FR" sz="1400" dirty="0">
              <a:solidFill>
                <a:schemeClr val="accent6">
                  <a:lumMod val="50000"/>
                  <a:alpha val="3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4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4"/>
          <p:cNvSpPr txBox="1">
            <a:spLocks noChangeArrowheads="1"/>
          </p:cNvSpPr>
          <p:nvPr/>
        </p:nvSpPr>
        <p:spPr bwMode="auto">
          <a:xfrm>
            <a:off x="7376520" y="590606"/>
            <a:ext cx="18039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Nos animateurs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851920" y="436718"/>
            <a:ext cx="3744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Séances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Multi-activités Séniors</a:t>
            </a:r>
            <a:endParaRPr lang="fr-FR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397124" y="2276872"/>
            <a:ext cx="43455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Alain BARILLET</a:t>
            </a: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Nicole BOUTTIER</a:t>
            </a: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Joëlle RENARD</a:t>
            </a:r>
          </a:p>
          <a:p>
            <a:pPr algn="ctr"/>
            <a:endParaRPr lang="fr-FR" sz="28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Joël VAZEUX</a:t>
            </a:r>
          </a:p>
        </p:txBody>
      </p:sp>
    </p:spTree>
    <p:extLst>
      <p:ext uri="{BB962C8B-B14F-4D97-AF65-F5344CB8AC3E}">
        <p14:creationId xmlns:p14="http://schemas.microsoft.com/office/powerpoint/2010/main" val="312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581" y="4094952"/>
            <a:ext cx="3473356" cy="260501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46" y="4345869"/>
            <a:ext cx="3752713" cy="211090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189" y="1635026"/>
            <a:ext cx="3769866" cy="212054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97180"/>
            <a:ext cx="3752713" cy="2497772"/>
          </a:xfrm>
          <a:prstGeom prst="rect">
            <a:avLst/>
          </a:prstGeom>
        </p:spPr>
      </p:pic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6901122" y="590606"/>
            <a:ext cx="22793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1600" b="1" i="1" dirty="0">
                <a:solidFill>
                  <a:srgbClr val="FF0000"/>
                </a:solidFill>
                <a:latin typeface="Comic Sans MS" pitchFamily="66" charset="0"/>
              </a:rPr>
              <a:t>Nicole BOUTTIER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851920" y="436718"/>
            <a:ext cx="3240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Séances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Multi-activités Séniors</a:t>
            </a:r>
            <a:endParaRPr lang="fr-FR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95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rectangle 1"/>
          <p:cNvSpPr/>
          <p:nvPr/>
        </p:nvSpPr>
        <p:spPr>
          <a:xfrm rot="16200000">
            <a:off x="1777206" y="-508793"/>
            <a:ext cx="5589587" cy="9144000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48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2700000" scaled="1"/>
            <a:tileRect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 rot="19739575">
            <a:off x="473893" y="3653921"/>
            <a:ext cx="7425825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solidFill>
                  <a:srgbClr val="9BBB59">
                    <a:lumMod val="50000"/>
                  </a:srgbClr>
                </a:solidFill>
                <a:latin typeface="Comic Sans MS" panose="030F0702030302020204" pitchFamily="66" charset="0"/>
              </a:rPr>
              <a:t>LES INFOS À RETENIR</a:t>
            </a:r>
          </a:p>
        </p:txBody>
      </p:sp>
    </p:spTree>
    <p:extLst>
      <p:ext uri="{BB962C8B-B14F-4D97-AF65-F5344CB8AC3E}">
        <p14:creationId xmlns:p14="http://schemas.microsoft.com/office/powerpoint/2010/main" val="339521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52626" y="1556792"/>
            <a:ext cx="77366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Notre Galette des Rois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Le mardi ?? 2021 à Évron Salle des Fêtes </a:t>
            </a:r>
            <a:r>
              <a:rPr lang="fr-FR" sz="1000" dirty="0">
                <a:solidFill>
                  <a:srgbClr val="FF0000"/>
                </a:solidFill>
                <a:latin typeface="Comic Sans MS" panose="030F0702030302020204" pitchFamily="66" charset="0"/>
              </a:rPr>
              <a:t>(sous réserve)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Interclub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En mai 2021 à Château-Gontier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Journée Multisport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Le 15 juin 2021 à Mézangers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Voyage </a:t>
            </a:r>
            <a:r>
              <a:rPr lang="fr-FR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Hocdé</a:t>
            </a:r>
            <a:endParaRPr lang="fr-FR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??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851920" y="619952"/>
            <a:ext cx="3744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Informations à retenir</a:t>
            </a:r>
            <a:endParaRPr lang="fr-FR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58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rectangle 7"/>
          <p:cNvSpPr/>
          <p:nvPr/>
        </p:nvSpPr>
        <p:spPr>
          <a:xfrm rot="16200000">
            <a:off x="1777206" y="-508793"/>
            <a:ext cx="5589587" cy="9144000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48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2700000" scaled="1"/>
            <a:tileRect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 rot="19739575">
            <a:off x="-706549" y="3531931"/>
            <a:ext cx="1019264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solidFill>
                  <a:srgbClr val="9BBB59">
                    <a:lumMod val="50000"/>
                  </a:srgbClr>
                </a:solidFill>
                <a:latin typeface="Comic Sans MS" panose="030F0702030302020204" pitchFamily="66" charset="0"/>
              </a:rPr>
              <a:t>LES ÉLECTIONS DU COMITÉ DIRECTEUR</a:t>
            </a:r>
          </a:p>
        </p:txBody>
      </p:sp>
      <p:sp>
        <p:nvSpPr>
          <p:cNvPr id="7" name="ZoneTexte 4"/>
          <p:cNvSpPr txBox="1">
            <a:spLocks noChangeArrowheads="1"/>
          </p:cNvSpPr>
          <p:nvPr/>
        </p:nvSpPr>
        <p:spPr bwMode="auto">
          <a:xfrm>
            <a:off x="4262636" y="4221088"/>
            <a:ext cx="469252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FR" altLang="fr-FR" sz="2800" b="1" i="1" dirty="0">
                <a:solidFill>
                  <a:srgbClr val="FF0000"/>
                </a:solidFill>
                <a:latin typeface="Comic Sans MS" pitchFamily="66" charset="0"/>
              </a:rPr>
              <a:t>Renouvellement du tiers sortant</a:t>
            </a:r>
          </a:p>
          <a:p>
            <a:pPr algn="ctr"/>
            <a:endParaRPr lang="fr-FR" altLang="fr-FR" sz="2800" b="1" i="1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fr-FR" altLang="fr-FR" sz="2800" b="1" i="1" dirty="0">
                <a:solidFill>
                  <a:srgbClr val="FF0000"/>
                </a:solidFill>
                <a:latin typeface="Comic Sans MS" pitchFamily="66" charset="0"/>
              </a:rPr>
              <a:t>Le Comité directeur </a:t>
            </a:r>
          </a:p>
          <a:p>
            <a:pPr algn="ctr"/>
            <a:r>
              <a:rPr lang="fr-FR" altLang="fr-FR" sz="2800" b="1" i="1" dirty="0">
                <a:solidFill>
                  <a:srgbClr val="FF0000"/>
                </a:solidFill>
                <a:latin typeface="Comic Sans MS" pitchFamily="66" charset="0"/>
              </a:rPr>
              <a:t>de 15 à 17 membres</a:t>
            </a:r>
            <a:endParaRPr lang="fr-FR" altLang="fr-FR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46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851920" y="619952"/>
            <a:ext cx="3744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Élections au Comité Directeur</a:t>
            </a:r>
            <a:endParaRPr lang="fr-FR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71600" y="2132856"/>
            <a:ext cx="807630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Les sortants ne renouvelant pas leur mandat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Odette MAUDET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Michel ZÉMO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Les sortants renouvelant leur mandat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Alain MOREAU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Daniel POISSON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Les nouvelles candidatures </a:t>
            </a:r>
            <a:r>
              <a:rPr lang="fr-FR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(connues à ce jour)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Odile LECLERCQ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167496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rectangle 1"/>
          <p:cNvSpPr/>
          <p:nvPr/>
        </p:nvSpPr>
        <p:spPr>
          <a:xfrm rot="16200000">
            <a:off x="1777206" y="-508793"/>
            <a:ext cx="5589587" cy="9144000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48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2700000" scaled="1"/>
            <a:tileRect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 rot="19739575">
            <a:off x="493683" y="3585549"/>
            <a:ext cx="7425825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solidFill>
                  <a:srgbClr val="9BBB59">
                    <a:lumMod val="50000"/>
                  </a:srgbClr>
                </a:solidFill>
                <a:latin typeface="Comic Sans MS" panose="030F0702030302020204" pitchFamily="66" charset="0"/>
              </a:rPr>
              <a:t>QUESTIONS DIVERSES</a:t>
            </a:r>
          </a:p>
        </p:txBody>
      </p:sp>
      <p:sp>
        <p:nvSpPr>
          <p:cNvPr id="4" name="ZoneTexte 4"/>
          <p:cNvSpPr txBox="1">
            <a:spLocks noChangeArrowheads="1"/>
          </p:cNvSpPr>
          <p:nvPr/>
        </p:nvSpPr>
        <p:spPr bwMode="auto">
          <a:xfrm>
            <a:off x="5008563" y="4464050"/>
            <a:ext cx="39163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FR" altLang="fr-FR" sz="2800" b="1" i="1" dirty="0">
                <a:solidFill>
                  <a:srgbClr val="FF0000"/>
                </a:solidFill>
                <a:latin typeface="Comic Sans MS" pitchFamily="66" charset="0"/>
              </a:rPr>
              <a:t>Vous avez la parole !</a:t>
            </a:r>
            <a:endParaRPr lang="fr-FR" altLang="fr-FR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31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856984" cy="129614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400" b="1" cap="none" dirty="0">
                <a:ln w="11430"/>
                <a:solidFill>
                  <a:srgbClr val="E23D3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Club de la Retraite Sportive </a:t>
            </a:r>
            <a:br>
              <a:rPr lang="fr-FR" sz="4400" b="1" cap="none" dirty="0">
                <a:ln w="11430"/>
                <a:solidFill>
                  <a:srgbClr val="E23D3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fr-FR" sz="4400" b="1" cap="none" dirty="0">
                <a:ln w="11430"/>
                <a:solidFill>
                  <a:srgbClr val="E23D3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des Coëvrons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5616" y="3356992"/>
            <a:ext cx="6912768" cy="1728192"/>
          </a:xfrm>
          <a:noFill/>
        </p:spPr>
        <p:txBody>
          <a:bodyPr>
            <a:normAutofit fontScale="2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fr-FR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  <a:p>
            <a:pPr algn="ctr"/>
            <a:r>
              <a:rPr lang="fr-FR" sz="176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Assemblée Générale</a:t>
            </a:r>
          </a:p>
          <a:p>
            <a:pPr algn="ctr"/>
            <a:r>
              <a:rPr lang="fr-FR" sz="176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du</a:t>
            </a:r>
          </a:p>
          <a:p>
            <a:pPr algn="ctr"/>
            <a:r>
              <a:rPr lang="fr-FR" sz="1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13 octobre 2020</a:t>
            </a:r>
            <a:endParaRPr lang="fr-FR" sz="1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slow">
    <p:wipe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rectangle 1"/>
          <p:cNvSpPr/>
          <p:nvPr/>
        </p:nvSpPr>
        <p:spPr>
          <a:xfrm rot="16200000">
            <a:off x="1777206" y="-508793"/>
            <a:ext cx="5589587" cy="9144000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48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2700000" scaled="1"/>
            <a:tileRect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 rot="19739575">
            <a:off x="493683" y="3585549"/>
            <a:ext cx="7425825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solidFill>
                  <a:srgbClr val="9BBB59">
                    <a:lumMod val="50000"/>
                  </a:srgbClr>
                </a:solidFill>
                <a:latin typeface="Comic Sans MS" panose="030F0702030302020204" pitchFamily="66" charset="0"/>
              </a:rPr>
              <a:t>MERCI </a:t>
            </a:r>
          </a:p>
        </p:txBody>
      </p:sp>
    </p:spTree>
    <p:extLst>
      <p:ext uri="{BB962C8B-B14F-4D97-AF65-F5344CB8AC3E}">
        <p14:creationId xmlns:p14="http://schemas.microsoft.com/office/powerpoint/2010/main" val="348319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0117" y="692696"/>
            <a:ext cx="6512511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r-F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itchFamily="66" charset="0"/>
              </a:rPr>
              <a:t>Rapport  financier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27584" y="3140968"/>
            <a:ext cx="7520940" cy="2664296"/>
          </a:xfrm>
        </p:spPr>
        <p:txBody>
          <a:bodyPr>
            <a:normAutofit fontScale="2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fr-FR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68580" indent="0" algn="ctr">
              <a:buNone/>
            </a:pPr>
            <a:r>
              <a:rPr lang="fr-FR" sz="12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présenté  par</a:t>
            </a:r>
          </a:p>
          <a:p>
            <a:pPr algn="ctr"/>
            <a:endParaRPr lang="fr-FR" sz="12800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68580" indent="0" algn="ctr">
              <a:buNone/>
            </a:pPr>
            <a:r>
              <a:rPr lang="fr-FR" sz="12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Michel ZEMO</a:t>
            </a:r>
          </a:p>
          <a:p>
            <a:pPr marL="68580" indent="0" algn="ctr">
              <a:buNone/>
            </a:pPr>
            <a:endParaRPr lang="fr-FR" sz="12800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68580" indent="0" algn="ctr">
              <a:buNone/>
            </a:pPr>
            <a:r>
              <a:rPr lang="fr-FR" sz="12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trésorier du club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259632" y="2060847"/>
            <a:ext cx="695348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Saison 2019 -  2020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3" name="cashreg.wav"/>
          </p:stSnd>
        </p:sndAc>
      </p:transition>
    </mc:Choice>
    <mc:Fallback xmlns="">
      <p:transition spd="slow">
        <p:wheel spokes="1"/>
        <p:sndAc>
          <p:stSnd>
            <p:snd r:embed="rId4" name="cashreg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843808" y="980728"/>
            <a:ext cx="3456384" cy="548640"/>
          </a:xfr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pPr algn="ctr"/>
            <a:r>
              <a:rPr lang="fr-FR" b="1" i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36DC3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Cotisations</a:t>
            </a:r>
            <a:endParaRPr lang="fr-FR" b="1" i="1" dirty="0">
              <a:solidFill>
                <a:srgbClr val="36DC36"/>
              </a:solidFill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539552" y="2276872"/>
          <a:ext cx="8352928" cy="432048"/>
        </p:xfrm>
        <a:graphic>
          <a:graphicData uri="http://schemas.openxmlformats.org/drawingml/2006/table">
            <a:tbl>
              <a:tblPr/>
              <a:tblGrid>
                <a:gridCol w="3096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CHARGES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PRODUITS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DIFFERENCE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539552" y="2924944"/>
          <a:ext cx="8352928" cy="942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6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52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31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Cotisations adhérents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u="none" strike="noStrike" dirty="0">
                          <a:solidFill>
                            <a:srgbClr val="00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 </a:t>
                      </a:r>
                      <a:endParaRPr lang="fr-FR" sz="1800" b="1" i="0" u="none" strike="noStrike" dirty="0">
                        <a:solidFill>
                          <a:srgbClr val="0066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15</a:t>
                      </a:r>
                      <a:r>
                        <a:rPr lang="fr-FR" sz="2000" b="1" i="1" u="none" strike="noStrike" baseline="0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382</a:t>
                      </a:r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,00 €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Cotisations </a:t>
                      </a:r>
                      <a:r>
                        <a:rPr lang="fr-FR" sz="12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FFRS</a:t>
                      </a:r>
                      <a:r>
                        <a:rPr lang="fr-FR" sz="16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fr-FR" sz="12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CORERS CODERS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11</a:t>
                      </a:r>
                      <a:r>
                        <a:rPr lang="fr-FR" sz="2000" b="1" i="1" u="none" strike="noStrike" baseline="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956</a:t>
                      </a:r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,00 €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800" b="1" i="1" u="none" strike="noStrike" dirty="0">
                        <a:solidFill>
                          <a:srgbClr val="0000FF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Cotisations </a:t>
                      </a:r>
                      <a:r>
                        <a:rPr lang="fr-FR" sz="14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 Le Nymphéa</a:t>
                      </a:r>
                      <a:endParaRPr lang="fr-FR" sz="2000" b="1" i="1" u="none" strike="noStrike" dirty="0">
                        <a:solidFill>
                          <a:srgbClr val="0000FF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30,00 €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00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539552" y="4293096"/>
          <a:ext cx="8352928" cy="4320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6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TOTAUX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fr-FR" sz="2400" b="1" i="1" u="none" strike="noStrike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986,00 </a:t>
                      </a:r>
                      <a:r>
                        <a:rPr lang="fr-FR" sz="24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r>
                        <a:rPr lang="fr-FR" sz="2400" b="1" i="1" u="none" strike="noStrike" baseline="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382,00</a:t>
                      </a:r>
                      <a:r>
                        <a:rPr lang="fr-FR" sz="24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4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3 396,00€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2" name="cashreg.wav"/>
          </p:stSnd>
        </p:sndAc>
      </p:transition>
    </mc:Choice>
    <mc:Fallback xmlns="">
      <p:transition spd="slow">
        <p:wheel spokes="1"/>
        <p:sndAc>
          <p:stSnd>
            <p:snd r:embed="rId3" name="cashreg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15816" y="188640"/>
            <a:ext cx="3528393" cy="564672"/>
          </a:xfr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pPr algn="ctr"/>
            <a:r>
              <a:rPr lang="fr-FR" b="1" i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36DC3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Animations</a:t>
            </a:r>
            <a:endParaRPr lang="fr-FR" b="1" i="1" dirty="0">
              <a:solidFill>
                <a:srgbClr val="36DC36"/>
              </a:solidFill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251520" y="908720"/>
          <a:ext cx="8568952" cy="432048"/>
        </p:xfrm>
        <a:graphic>
          <a:graphicData uri="http://schemas.openxmlformats.org/drawingml/2006/table">
            <a:tbl>
              <a:tblPr/>
              <a:tblGrid>
                <a:gridCol w="3744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1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9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76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CHARGES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PRODUITS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DIFFERENCE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467544" y="5517232"/>
            <a:ext cx="8208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956B43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87524" y="5652156"/>
          <a:ext cx="8568952" cy="360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8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TOTAUX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fr-FR" sz="2000" b="1" i="1" u="none" strike="noStrike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744,77</a:t>
                      </a:r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fr-FR" sz="2000" b="1" i="1" u="none" strike="noStrike" baseline="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498</a:t>
                      </a:r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,50 €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fr-FR" sz="2000" b="1" i="1" u="none" strike="noStrike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246</a:t>
                      </a:r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,27 €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287523" y="2060848"/>
          <a:ext cx="8568954" cy="2828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8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Gymnastique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19,98 €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0" b="1" i="1" u="none" strike="noStrike" dirty="0">
                        <a:solidFill>
                          <a:srgbClr val="0000FF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- 19,98 €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S.M.S.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399,89 €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- 399,89 €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Swin golf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210,00 €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210,00</a:t>
                      </a:r>
                      <a:r>
                        <a:rPr lang="fr-FR" sz="2000" b="1" i="1" u="none" strike="noStrike" baseline="0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€</a:t>
                      </a:r>
                      <a:endParaRPr lang="fr-FR" sz="2000" b="1" i="1" u="none" strike="noStrike" dirty="0">
                        <a:solidFill>
                          <a:srgbClr val="0000FF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Aqua gym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baseline="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263,92 </a:t>
                      </a:r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- 263,92</a:t>
                      </a:r>
                      <a:r>
                        <a:rPr lang="fr-FR" sz="2000" b="1" i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€</a:t>
                      </a:r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Danse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225,43 €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- 225,43</a:t>
                      </a:r>
                      <a:r>
                        <a:rPr lang="fr-FR" sz="2000" b="1" i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€</a:t>
                      </a:r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313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Galette des rois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795,43 €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12,00 €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- 783,43 €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313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Séjour Le</a:t>
                      </a:r>
                      <a:r>
                        <a:rPr lang="fr-FR" sz="2000" b="1" i="1" u="none" strike="noStrike" baseline="0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Bourg-St-Léonard </a:t>
                      </a:r>
                      <a:endParaRPr lang="fr-FR" sz="2000" b="1" i="1" u="none" strike="noStrike" dirty="0">
                        <a:solidFill>
                          <a:srgbClr val="0000FF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7 377,62 €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9</a:t>
                      </a:r>
                      <a:r>
                        <a:rPr lang="fr-FR" sz="2000" b="1" i="1" u="none" strike="noStrike" baseline="0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728</a:t>
                      </a:r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,00 €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2 350,38 €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Séjour  Candé</a:t>
                      </a:r>
                      <a:r>
                        <a:rPr lang="fr-FR" sz="2000" b="1" i="1" u="none" strike="noStrike" baseline="0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(49)</a:t>
                      </a:r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- avance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</a:t>
                      </a:r>
                      <a:r>
                        <a:rPr lang="fr-FR" sz="2000" b="1" i="1" u="none" strike="noStrike" baseline="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900</a:t>
                      </a:r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,00 €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0" b="1" i="1" u="none" strike="noStrike" dirty="0">
                        <a:solidFill>
                          <a:srgbClr val="0000FF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- 1 900,00 € 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A.G.</a:t>
                      </a:r>
                      <a:r>
                        <a:rPr lang="fr-FR" sz="2000" b="1" i="1" u="none" strike="noStrike" baseline="0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CODERS </a:t>
                      </a:r>
                      <a:r>
                        <a:rPr lang="fr-FR" sz="1600" b="1" i="1" u="none" strike="noStrike" baseline="0" dirty="0" err="1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Villaines</a:t>
                      </a:r>
                      <a:r>
                        <a:rPr lang="fr-FR" sz="1600" b="1" i="1" u="none" strike="noStrike" baseline="0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–la-</a:t>
                      </a:r>
                      <a:r>
                        <a:rPr lang="fr-FR" sz="1600" b="1" i="1" u="none" strike="noStrike" baseline="0" dirty="0" err="1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Juhel</a:t>
                      </a:r>
                      <a:endParaRPr lang="fr-FR" sz="1600" b="1" i="1" u="none" strike="noStrike" dirty="0">
                        <a:solidFill>
                          <a:srgbClr val="0000FF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552,50 €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548,50 €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-4,00 € </a:t>
                      </a:r>
                    </a:p>
                  </a:txBody>
                  <a:tcPr marL="9525" marR="9525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  <p:sndAc>
          <p:stSnd>
            <p:snd r:embed="rId3" name="cashreg.wav"/>
          </p:stSnd>
        </p:sndAc>
      </p:transition>
    </mc:Choice>
    <mc:Fallback xmlns="">
      <p:transition spd="slow">
        <p:wheel spokes="1"/>
        <p:sndAc>
          <p:stSnd>
            <p:snd r:embed="rId4" name="cashreg.wav"/>
          </p:stSnd>
        </p:sndAc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Promenade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romenad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3300</TotalTime>
  <Words>1400</Words>
  <Application>Microsoft Office PowerPoint</Application>
  <PresentationFormat>Affichage à l'écran (4:3)</PresentationFormat>
  <Paragraphs>681</Paragraphs>
  <Slides>60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60</vt:i4>
      </vt:variant>
    </vt:vector>
  </HeadingPairs>
  <TitlesOfParts>
    <vt:vector size="72" baseType="lpstr">
      <vt:lpstr>Arial</vt:lpstr>
      <vt:lpstr>Calibri</vt:lpstr>
      <vt:lpstr>Century Gothic</vt:lpstr>
      <vt:lpstr>Comic Sans MS</vt:lpstr>
      <vt:lpstr>Franklin Gothic Book</vt:lpstr>
      <vt:lpstr>Franklin Gothic Medium</vt:lpstr>
      <vt:lpstr>Georgia</vt:lpstr>
      <vt:lpstr>Lucida Calligraphy</vt:lpstr>
      <vt:lpstr>Lucida Handwriting</vt:lpstr>
      <vt:lpstr>Wingdings 2</vt:lpstr>
      <vt:lpstr>Promenade</vt:lpstr>
      <vt:lpstr>Austin</vt:lpstr>
      <vt:lpstr>Accueil</vt:lpstr>
      <vt:lpstr>Présentation PowerPoint</vt:lpstr>
      <vt:lpstr>Présentation PowerPoint</vt:lpstr>
      <vt:lpstr>Présentation PowerPoint</vt:lpstr>
      <vt:lpstr>Présentation PowerPoint</vt:lpstr>
      <vt:lpstr>Club de la Retraite Sportive  des Coëvrons</vt:lpstr>
      <vt:lpstr>Rapport  financier</vt:lpstr>
      <vt:lpstr>Cotisations</vt:lpstr>
      <vt:lpstr>Animations</vt:lpstr>
      <vt:lpstr>Formation</vt:lpstr>
      <vt:lpstr>Fonctionnement</vt:lpstr>
      <vt:lpstr>Divers</vt:lpstr>
      <vt:lpstr>Subventions </vt:lpstr>
      <vt:lpstr>BILAN</vt:lpstr>
      <vt:lpstr> Situation au 31 août 2020  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Club de la Retraite Sportive des Coëvrons</dc:title>
  <dc:creator>Michel Zemo</dc:creator>
  <cp:lastModifiedBy>Gérard Le Roy</cp:lastModifiedBy>
  <cp:revision>246</cp:revision>
  <dcterms:created xsi:type="dcterms:W3CDTF">2012-08-13T13:29:17Z</dcterms:created>
  <dcterms:modified xsi:type="dcterms:W3CDTF">2021-02-06T14:41:29Z</dcterms:modified>
</cp:coreProperties>
</file>